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256" r:id="rId2"/>
    <p:sldId id="257" r:id="rId3"/>
    <p:sldId id="258" r:id="rId4"/>
    <p:sldId id="260" r:id="rId5"/>
    <p:sldId id="262" r:id="rId6"/>
    <p:sldId id="261" r:id="rId7"/>
    <p:sldId id="263" r:id="rId8"/>
    <p:sldId id="264" r:id="rId9"/>
    <p:sldId id="285" r:id="rId10"/>
    <p:sldId id="287" r:id="rId11"/>
    <p:sldId id="265" r:id="rId12"/>
    <p:sldId id="286" r:id="rId13"/>
    <p:sldId id="266" r:id="rId14"/>
    <p:sldId id="288" r:id="rId15"/>
    <p:sldId id="268" r:id="rId16"/>
    <p:sldId id="267" r:id="rId17"/>
    <p:sldId id="269" r:id="rId18"/>
    <p:sldId id="270" r:id="rId19"/>
    <p:sldId id="271" r:id="rId20"/>
    <p:sldId id="272" r:id="rId21"/>
    <p:sldId id="273" r:id="rId22"/>
    <p:sldId id="274" r:id="rId23"/>
    <p:sldId id="275" r:id="rId24"/>
    <p:sldId id="276" r:id="rId25"/>
    <p:sldId id="283" r:id="rId26"/>
    <p:sldId id="277" r:id="rId27"/>
    <p:sldId id="284" r:id="rId28"/>
    <p:sldId id="278" r:id="rId29"/>
    <p:sldId id="279" r:id="rId30"/>
    <p:sldId id="280" r:id="rId31"/>
    <p:sldId id="281" r:id="rId32"/>
    <p:sldId id="282" r:id="rId3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A00"/>
    <a:srgbClr val="D9FFEA"/>
    <a:srgbClr val="9B4F96"/>
    <a:srgbClr val="CF18FD"/>
    <a:srgbClr val="3A3A3A"/>
    <a:srgbClr val="68217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05" autoAdjust="0"/>
    <p:restoredTop sz="82854" autoAdjust="0"/>
  </p:normalViewPr>
  <p:slideViewPr>
    <p:cSldViewPr>
      <p:cViewPr varScale="1">
        <p:scale>
          <a:sx n="97" d="100"/>
          <a:sy n="97" d="100"/>
        </p:scale>
        <p:origin x="250"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6C7595-82F1-4912-B9CF-A77A3F856D6C}" type="datetimeFigureOut">
              <a:rPr lang="de-DE" smtClean="0"/>
              <a:t>19.02.2015</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5DF8C5-8863-42A5-A8F6-0B1987A48BE9}" type="slidenum">
              <a:rPr lang="de-DE" smtClean="0"/>
              <a:t>‹Nr.›</a:t>
            </a:fld>
            <a:endParaRPr lang="de-DE"/>
          </a:p>
        </p:txBody>
      </p:sp>
    </p:spTree>
    <p:extLst>
      <p:ext uri="{BB962C8B-B14F-4D97-AF65-F5344CB8AC3E}">
        <p14:creationId xmlns:p14="http://schemas.microsoft.com/office/powerpoint/2010/main" val="29750839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channel9.msdn.com/Shows/Going+Deep/Inside-NET-Native"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blogs.msdn.com/b/dotnet/archive/2013/10/16/nuget-is-a-net-framework-release-vehicle.aspx"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semver.org/" TargetMode="External"/><Relationship Id="rId5" Type="http://schemas.openxmlformats.org/officeDocument/2006/relationships/hyperlink" Target="https://www.nuget.org/packages/System.Collections.Immutable" TargetMode="External"/><Relationship Id="rId4" Type="http://schemas.openxmlformats.org/officeDocument/2006/relationships/hyperlink" Target="https://www.nuget.org/packages/Microsoft.Bcl.Immutable" TargetMode="Externa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blogs.msdn.com/b/dotnet/archive/2014/11/12/net-core-is-open-source.aspx"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blogs.msdn.com/b/dotnet/archive/2014/11/12/the-roadmap-for-wpf.aspx"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blogs.msdn.com/b/dotnet/archive/2014/11/12/the-roadmap-for-wpf.aspx" TargetMode="External"/><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ourceof.net/" TargetMode="External"/><Relationship Id="rId2" Type="http://schemas.openxmlformats.org/officeDocument/2006/relationships/slide" Target="../slides/slide28.xml"/><Relationship Id="rId1" Type="http://schemas.openxmlformats.org/officeDocument/2006/relationships/notesMaster" Target="../notesMasters/notesMaster1.xml"/><Relationship Id="rId4" Type="http://schemas.openxmlformats.org/officeDocument/2006/relationships/hyperlink" Target="https://github.com/Microsoft/referencesource" TargetMode="Externa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3" Type="http://schemas.openxmlformats.org/officeDocument/2006/relationships/hyperlink" Target="http://blogs.msdn.com/b/dotnet/archive/2014/04/21/sharing-code-across-platforms.aspx"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blogs.msdn.com/b/dotnet/archive/2014/04/21/sharing-code-across-platforms.aspx"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en.wikipedia.org/wiki/Decomposition_(computer_science)" TargetMode="External"/><Relationship Id="rId4" Type="http://schemas.openxmlformats.org/officeDocument/2006/relationships/hyperlink" Target="http://blogs.msdn.com/b/dotnet/archive/2012/04/17/net-for-metro-style-apps.aspx" TargetMode="External"/></Relationships>
</file>

<file path=ppt/notesSlides/_rels/notesSlide20.xml.rels><?xml version="1.0" encoding="UTF-8" standalone="yes"?>
<Relationships xmlns="http://schemas.openxmlformats.org/package/2006/relationships"><Relationship Id="rId3" Type="http://schemas.openxmlformats.org/officeDocument/2006/relationships/hyperlink" Target="http://www.twitter.com/dotnet" TargetMode="External"/><Relationship Id="rId2" Type="http://schemas.openxmlformats.org/officeDocument/2006/relationships/slide" Target="../slides/slide31.xml"/><Relationship Id="rId1" Type="http://schemas.openxmlformats.org/officeDocument/2006/relationships/notesMaster" Target="../notesMasters/notesMaster1.xml"/><Relationship Id="rId4" Type="http://schemas.openxmlformats.org/officeDocument/2006/relationships/hyperlink" Target="http://forums.dotnetfoundation.org/"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channel9.msdn.com/Shows/Going+Deep/Inside-NET-Native"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First let’s look back to understand how the .NET platform was packaged in the past. This helps to motivate some of the decisions and ideas that resulted in the creation of .NET Core.</a:t>
            </a:r>
          </a:p>
          <a:p>
            <a:r>
              <a:rPr lang="en-US" dirty="0" smtClean="0"/>
              <a:t>-----</a:t>
            </a:r>
          </a:p>
          <a:p>
            <a:r>
              <a:rPr lang="en-US" dirty="0" smtClean="0"/>
              <a:t>When we originally shipped the .NET Framework in 2002 there was only a single framework. Shortly after, we released the .NET Compact Framework which was a subset of the .NET Framework that fit within the footprint of smaller devices, specifically Windows Mobile. The compact framework was a separate code base from the .NET Framework. It included the entire vertical: a runtime, a framework, and an application model on top.</a:t>
            </a:r>
          </a:p>
          <a:p>
            <a:r>
              <a:rPr lang="en-US" dirty="0" smtClean="0"/>
              <a:t>Since then, we’ve repeated this </a:t>
            </a:r>
            <a:r>
              <a:rPr lang="en-US" dirty="0" err="1" smtClean="0"/>
              <a:t>subsetting</a:t>
            </a:r>
            <a:r>
              <a:rPr lang="en-US" dirty="0" smtClean="0"/>
              <a:t> exercise many times: Silverlight, Windows Phone and most recently for Windows Store. This yields to fragmentation because the .NET Platform isn’t a single entity but a set of platforms, owned by different teams, and maintained independently.</a:t>
            </a:r>
          </a:p>
          <a:p>
            <a:r>
              <a:rPr lang="en-US" dirty="0" smtClean="0"/>
              <a:t>Of course, there is nothing wrong with offering specialized features in order to cater to a particular need. But it becomes a problem if there is no systematic approach and specialization happens at every layer with little to no regards for corresponding layers in other verticals. The outcome is a set of platforms that only share APIs by the fact that they started off from a common code base. Over time this causes more divergence unless explicit (and expensive) measures are taken to converge APIs.</a:t>
            </a:r>
          </a:p>
          <a:p>
            <a:r>
              <a:rPr lang="en-US" dirty="0" smtClean="0"/>
              <a:t>What is the problem with fragmentation? If you only target a single vertical then there really isn’t any problem. You’re provided with an API set that is optimized for your vertical. The problem arises as soon as you want to target the horizontal, that is multiple verticals. Now you have to reason about the availability of APIs and come up with a way to produce assets that work across the verticals you want to target.</a:t>
            </a:r>
          </a:p>
          <a:p>
            <a:endParaRPr lang="en-US" dirty="0" smtClean="0"/>
          </a:p>
          <a:p>
            <a:r>
              <a:rPr lang="en-US" dirty="0" smtClean="0"/>
              <a:t>Today it’s extremely common to have applications that span devices: there is virtually always a back end that runs on the web server, there is often an administrative front end that uses the Windows desktop, and a set of mobile applications that are exposed to the consumer, available for multiple devices. Thus, it’s critical to support developers in building components that can span all the .NET verticals.</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2</a:t>
            </a:fld>
            <a:endParaRPr lang="de-DE"/>
          </a:p>
        </p:txBody>
      </p:sp>
    </p:spTree>
    <p:extLst>
      <p:ext uri="{BB962C8B-B14F-4D97-AF65-F5344CB8AC3E}">
        <p14:creationId xmlns:p14="http://schemas.microsoft.com/office/powerpoint/2010/main" val="2892131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Unified implementation for .NET Native and ASP.NET</a:t>
            </a:r>
          </a:p>
          <a:p>
            <a:r>
              <a:rPr lang="en-US" dirty="0" smtClean="0"/>
              <a:t>When we designed .NET Native it was clear that we can’t use the .NET Framework as the foundation for the framework class libraries. That’s because .NET Native essentially merges the framework with the application, and then removes the pieces that aren’t needed by the application before it generates the native code (I’m grossly simplifying this process here. For more details, take a look at this </a:t>
            </a:r>
            <a:r>
              <a:rPr lang="en-US" dirty="0" smtClean="0">
                <a:hlinkClick r:id="rId3"/>
              </a:rPr>
              <a:t>deep dive</a:t>
            </a:r>
            <a:r>
              <a:rPr lang="en-US" dirty="0" smtClean="0"/>
              <a:t>). As I explained earlier, the .NET Framework implementation isn’t factored which makes it quite challenging for a linker to reduce how much of the framework gets compiled into the application – the dependency closure is just too large.</a:t>
            </a:r>
          </a:p>
          <a:p>
            <a:r>
              <a:rPr lang="en-US" dirty="0" smtClean="0"/>
              <a:t>ASP.NET 5 faced similar challenges. Although it doesn’t use .NET Native one of the goals of the new ASP.NET 5 web stack was to provide an XCOPY deployable stack so that web developers don’t have coordinate with their IT department in order to take dependencies on later versions. In that scenario it’s also important to minimize the size of the framework as it needs to be deployed alongside the application.</a:t>
            </a:r>
          </a:p>
          <a:p>
            <a:r>
              <a:rPr lang="en-US" dirty="0" smtClean="0"/>
              <a:t>.NET Core is essentially a fork of the NET Framework whose implementation is also optimized around factoring concerns. Even though the scenarios of .NET Native (touch based devices) and ASP.NET 5 (server side web development) are quite different, we were able to provide a unified Base Class Library (BCL).</a:t>
            </a:r>
          </a:p>
          <a:p>
            <a:r>
              <a:rPr lang="en-US" dirty="0" smtClean="0"/>
              <a:t>The API surface area for the .NET Core BCL is identical for both .NET Native as well ASP.NET 5. At the bottom of the BCL we have a very thin layer that is specific to the .NET runtime. We’ve currently two implementations: one is specific to the .NET Native runtime and one that is specific to </a:t>
            </a:r>
            <a:r>
              <a:rPr lang="en-US" dirty="0" err="1" smtClean="0"/>
              <a:t>CoreCLR</a:t>
            </a:r>
            <a:r>
              <a:rPr lang="en-US" dirty="0" smtClean="0"/>
              <a:t>, which is used by ASP.NET 5. However, that layer doesn’t change very often. It contains types like String and Int32. The majority of the BCL are pure MSIL assemblies that can be shared as-is. In other words, the APIs don’t just look the same – they share the same implementation. For example, there is no reason to have different implementations for collections.</a:t>
            </a:r>
          </a:p>
          <a:p>
            <a:r>
              <a:rPr lang="en-US" dirty="0" smtClean="0"/>
              <a:t>On top of the BCL, there are app-model specific APIs. For instance, the .NET Native side provides APIs that are specific to Windows client development, such as </a:t>
            </a:r>
            <a:r>
              <a:rPr lang="en-US" dirty="0" err="1" smtClean="0"/>
              <a:t>WinRT</a:t>
            </a:r>
            <a:r>
              <a:rPr lang="en-US" dirty="0" smtClean="0"/>
              <a:t> interop. ASP.NET 5 adds APIs such as MVC that are specific to server- side web development.</a:t>
            </a:r>
          </a:p>
          <a:p>
            <a:r>
              <a:rPr lang="en-US" dirty="0" smtClean="0"/>
              <a:t>We think of .NET Core as not being specific to either .NET Native nor ASP.NET 5 – the BCL and the runtimes are general purpose and designed to be modular. As such, it forms the foundation for all future .NET verticals.</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15</a:t>
            </a:fld>
            <a:endParaRPr lang="de-DE"/>
          </a:p>
        </p:txBody>
      </p:sp>
    </p:spTree>
    <p:extLst>
      <p:ext uri="{BB962C8B-B14F-4D97-AF65-F5344CB8AC3E}">
        <p14:creationId xmlns:p14="http://schemas.microsoft.com/office/powerpoint/2010/main" val="2648936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err="1" smtClean="0"/>
              <a:t>NuGet</a:t>
            </a:r>
            <a:r>
              <a:rPr lang="en-US" b="1" dirty="0" smtClean="0"/>
              <a:t> as a first class delivery vehicle</a:t>
            </a:r>
          </a:p>
          <a:p>
            <a:r>
              <a:rPr lang="en-US" dirty="0" smtClean="0"/>
              <a:t>In contrast to the .NET Framework, the .NET Core platform will be delivered as a set of </a:t>
            </a:r>
            <a:r>
              <a:rPr lang="en-US" dirty="0" err="1" smtClean="0"/>
              <a:t>NuGet</a:t>
            </a:r>
            <a:r>
              <a:rPr lang="en-US" dirty="0" smtClean="0"/>
              <a:t> packages. We’ve </a:t>
            </a:r>
            <a:r>
              <a:rPr lang="en-US" dirty="0" smtClean="0">
                <a:hlinkClick r:id="rId3"/>
              </a:rPr>
              <a:t>settled on </a:t>
            </a:r>
            <a:r>
              <a:rPr lang="en-US" dirty="0" err="1" smtClean="0">
                <a:hlinkClick r:id="rId3"/>
              </a:rPr>
              <a:t>NuGet</a:t>
            </a:r>
            <a:r>
              <a:rPr lang="en-US" dirty="0" smtClean="0"/>
              <a:t> because that’s where the majority of the library ecosystem already is.</a:t>
            </a:r>
          </a:p>
          <a:p>
            <a:r>
              <a:rPr lang="en-US" dirty="0" smtClean="0"/>
              <a:t>In order to continue our effort of being modular and well factored we don’t just provide the entire .NET Core platform as a single </a:t>
            </a:r>
            <a:r>
              <a:rPr lang="en-US" dirty="0" err="1" smtClean="0"/>
              <a:t>NuGet</a:t>
            </a:r>
            <a:r>
              <a:rPr lang="en-US" dirty="0" smtClean="0"/>
              <a:t> package. Instead, it’s a set of fine grained </a:t>
            </a:r>
            <a:r>
              <a:rPr lang="en-US" dirty="0" err="1" smtClean="0"/>
              <a:t>NuGet</a:t>
            </a:r>
            <a:r>
              <a:rPr lang="en-US" dirty="0" smtClean="0"/>
              <a:t> packages:</a:t>
            </a:r>
          </a:p>
          <a:p>
            <a:r>
              <a:rPr lang="en-US" dirty="0" smtClean="0"/>
              <a:t>For the BCL layer, we’ll have a 1-to-1 relationship between assemblies and </a:t>
            </a:r>
            <a:r>
              <a:rPr lang="en-US" dirty="0" err="1" smtClean="0"/>
              <a:t>NuGet</a:t>
            </a:r>
            <a:r>
              <a:rPr lang="en-US" dirty="0" smtClean="0"/>
              <a:t> packages.</a:t>
            </a:r>
          </a:p>
          <a:p>
            <a:r>
              <a:rPr lang="en-US" dirty="0" smtClean="0"/>
              <a:t>Moving forward, the </a:t>
            </a:r>
            <a:r>
              <a:rPr lang="en-US" dirty="0" err="1" smtClean="0"/>
              <a:t>NuGet</a:t>
            </a:r>
            <a:r>
              <a:rPr lang="en-US" dirty="0" smtClean="0"/>
              <a:t> package will have the same name as the assembly. For example, immutable collections will no longer be delivered in a </a:t>
            </a:r>
            <a:r>
              <a:rPr lang="en-US" dirty="0" err="1" smtClean="0"/>
              <a:t>NuGet</a:t>
            </a:r>
            <a:r>
              <a:rPr lang="en-US" dirty="0" smtClean="0"/>
              <a:t> package called </a:t>
            </a:r>
            <a:r>
              <a:rPr lang="en-US" dirty="0" err="1" smtClean="0">
                <a:hlinkClick r:id="rId4"/>
              </a:rPr>
              <a:t>Microsoft.Bcl.Immutable</a:t>
            </a:r>
            <a:r>
              <a:rPr lang="en-US" dirty="0" smtClean="0"/>
              <a:t> but instead be in a package called </a:t>
            </a:r>
            <a:r>
              <a:rPr lang="en-US" dirty="0" err="1" smtClean="0">
                <a:hlinkClick r:id="rId5"/>
              </a:rPr>
              <a:t>System.Collections.Immutable</a:t>
            </a:r>
            <a:r>
              <a:rPr lang="en-US" dirty="0" smtClean="0"/>
              <a:t>.</a:t>
            </a:r>
          </a:p>
          <a:p>
            <a:r>
              <a:rPr lang="en-US" dirty="0" smtClean="0"/>
              <a:t>In addition, we’ve decided to use </a:t>
            </a:r>
            <a:r>
              <a:rPr lang="en-US" dirty="0" smtClean="0">
                <a:hlinkClick r:id="rId6"/>
              </a:rPr>
              <a:t>semantic versioning</a:t>
            </a:r>
            <a:r>
              <a:rPr lang="en-US" dirty="0" smtClean="0"/>
              <a:t> for our assembly versioning. The version number of the </a:t>
            </a:r>
            <a:r>
              <a:rPr lang="en-US" dirty="0" err="1" smtClean="0"/>
              <a:t>NuGet</a:t>
            </a:r>
            <a:r>
              <a:rPr lang="en-US" dirty="0" smtClean="0"/>
              <a:t> package will align with the assembly version.</a:t>
            </a:r>
          </a:p>
          <a:p>
            <a:r>
              <a:rPr lang="en-US" dirty="0" smtClean="0"/>
              <a:t>The alignment of naming and versioning between assemblies and packages help tremendously with discovery. There is no longer a mystery which </a:t>
            </a:r>
            <a:r>
              <a:rPr lang="en-US" dirty="0" err="1" smtClean="0"/>
              <a:t>NuGet</a:t>
            </a:r>
            <a:r>
              <a:rPr lang="en-US" dirty="0" smtClean="0"/>
              <a:t> packages contains </a:t>
            </a:r>
            <a:r>
              <a:rPr lang="en-US" dirty="0" err="1" smtClean="0"/>
              <a:t>System.Foo</a:t>
            </a:r>
            <a:r>
              <a:rPr lang="en-US" dirty="0" smtClean="0"/>
              <a:t>, Version=1.2.3.0 – it’s provided by the </a:t>
            </a:r>
            <a:r>
              <a:rPr lang="en-US" dirty="0" err="1" smtClean="0"/>
              <a:t>System.Foo</a:t>
            </a:r>
            <a:r>
              <a:rPr lang="en-US" dirty="0" smtClean="0"/>
              <a:t> package in version 1.2.3.</a:t>
            </a:r>
          </a:p>
          <a:p>
            <a:r>
              <a:rPr lang="en-US" dirty="0" err="1" smtClean="0"/>
              <a:t>NuGet</a:t>
            </a:r>
            <a:r>
              <a:rPr lang="en-US" dirty="0" smtClean="0"/>
              <a:t> allows us to deliver .NET Core in an agile fashion. So if we provide an upgrade to any of the </a:t>
            </a:r>
            <a:r>
              <a:rPr lang="en-US" dirty="0" err="1" smtClean="0"/>
              <a:t>NuGet</a:t>
            </a:r>
            <a:r>
              <a:rPr lang="en-US" dirty="0" smtClean="0"/>
              <a:t> packages, you can simply upgrade the corresponding </a:t>
            </a:r>
            <a:r>
              <a:rPr lang="en-US" dirty="0" err="1" smtClean="0"/>
              <a:t>NuGet</a:t>
            </a:r>
            <a:r>
              <a:rPr lang="en-US" dirty="0" smtClean="0"/>
              <a:t> reference.</a:t>
            </a:r>
          </a:p>
          <a:p>
            <a:r>
              <a:rPr lang="en-US" dirty="0" smtClean="0"/>
              <a:t>Delivering the framework itself on </a:t>
            </a:r>
            <a:r>
              <a:rPr lang="en-US" dirty="0" err="1" smtClean="0"/>
              <a:t>NuGet</a:t>
            </a:r>
            <a:r>
              <a:rPr lang="en-US" dirty="0" smtClean="0"/>
              <a:t> also removes the difference between expressing 1st party .NET dependencies and 3rd party dependencies – they are all </a:t>
            </a:r>
            <a:r>
              <a:rPr lang="en-US" dirty="0" err="1" smtClean="0"/>
              <a:t>NuGet</a:t>
            </a:r>
            <a:r>
              <a:rPr lang="en-US" dirty="0" smtClean="0"/>
              <a:t> dependencies. This enables a 3rd party package to express, for instance, that they need a higher version of the </a:t>
            </a:r>
            <a:r>
              <a:rPr lang="en-US" dirty="0" err="1" smtClean="0"/>
              <a:t>System.Collections</a:t>
            </a:r>
            <a:r>
              <a:rPr lang="en-US" dirty="0" smtClean="0"/>
              <a:t> library. Installing this 3rd party package can now prompt you to upgrade your reference to </a:t>
            </a:r>
            <a:r>
              <a:rPr lang="en-US" dirty="0" err="1" smtClean="0"/>
              <a:t>System.Collections</a:t>
            </a:r>
            <a:r>
              <a:rPr lang="en-US" dirty="0" smtClean="0"/>
              <a:t>. You don’t have to understand the dependency graph – you only need to consent making changes to it.</a:t>
            </a:r>
          </a:p>
          <a:p>
            <a:r>
              <a:rPr lang="en-US" dirty="0" smtClean="0"/>
              <a:t>The </a:t>
            </a:r>
            <a:r>
              <a:rPr lang="en-US" dirty="0" err="1" smtClean="0"/>
              <a:t>NuGet</a:t>
            </a:r>
            <a:r>
              <a:rPr lang="en-US" dirty="0" smtClean="0"/>
              <a:t> based delivery also turns the .NET Core platform into an app-local framework. The modular design of .NET Core ensures that each application only needs to deploy what it needs. We’re also working on enabling smart sharing if multiple applications use the same framework bits. However, the goal is to ensure that each application is logically having its own framework so that upgrading doesn’t interfere with other applications running on the same machine.</a:t>
            </a:r>
          </a:p>
          <a:p>
            <a:r>
              <a:rPr lang="en-US" dirty="0" smtClean="0"/>
              <a:t>Our decision to use </a:t>
            </a:r>
            <a:r>
              <a:rPr lang="en-US" dirty="0" err="1" smtClean="0"/>
              <a:t>NuGet</a:t>
            </a:r>
            <a:r>
              <a:rPr lang="en-US" dirty="0" smtClean="0"/>
              <a:t> as a delivery mechanism doesn’t change our commitment to compatibility. We continue to take compatibility extremely seriously and will not perform API or behavioral breaking changes once a package is marked as stable. However, the app-local deployment ensures that the rare case where a change that is considered additive breaks an application is isolated to development time only. In other words, for .NET Core these breaks can only occur after you upgraded a package reference. In that very moment, you have two options: addressing the </a:t>
            </a:r>
            <a:r>
              <a:rPr lang="en-US" dirty="0" err="1" smtClean="0"/>
              <a:t>compat</a:t>
            </a:r>
            <a:r>
              <a:rPr lang="en-US" dirty="0" smtClean="0"/>
              <a:t> glitch in your application or rolling back to the previous version of the </a:t>
            </a:r>
            <a:r>
              <a:rPr lang="en-US" dirty="0" err="1" smtClean="0"/>
              <a:t>NuGet</a:t>
            </a:r>
            <a:r>
              <a:rPr lang="en-US" dirty="0" smtClean="0"/>
              <a:t> package. But in contrast to the .NET Framework those breaks will not occur after you deployed the application to a customer or the production server.</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17</a:t>
            </a:fld>
            <a:endParaRPr lang="de-DE"/>
          </a:p>
        </p:txBody>
      </p:sp>
    </p:spTree>
    <p:extLst>
      <p:ext uri="{BB962C8B-B14F-4D97-AF65-F5344CB8AC3E}">
        <p14:creationId xmlns:p14="http://schemas.microsoft.com/office/powerpoint/2010/main" val="12168688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Enterprise ready</a:t>
            </a:r>
          </a:p>
          <a:p>
            <a:r>
              <a:rPr lang="en-US" dirty="0" smtClean="0"/>
              <a:t>The </a:t>
            </a:r>
            <a:r>
              <a:rPr lang="en-US" dirty="0" err="1" smtClean="0"/>
              <a:t>NuGet</a:t>
            </a:r>
            <a:r>
              <a:rPr lang="en-US" dirty="0" smtClean="0"/>
              <a:t> deployment model enables agile releases and faster upgrades. However, we don’t want to compromise the one-stop-shop experience that the .NET Framework provides today.</a:t>
            </a:r>
          </a:p>
          <a:p>
            <a:r>
              <a:rPr lang="en-US" dirty="0" smtClean="0"/>
              <a:t>One of the great things of the .NET Framework is that it ships as a holistic unit, which means that Microsoft tested and supports all components as a single entity. For .NET Core we’ll provide the same experience. We’ll create the notion of a .NET Core distribution. This is essentially just a snapshot of all the packages in the specific version we tested them.</a:t>
            </a:r>
          </a:p>
          <a:p>
            <a:r>
              <a:rPr lang="en-US" dirty="0" smtClean="0"/>
              <a:t>The idea is that our teams generally own individual packages. Shipping a new version of the team’s package only requires that the team tests their component, in the context of the components they depend on. Since you’ll be able to mix- and-match </a:t>
            </a:r>
            <a:r>
              <a:rPr lang="en-US" dirty="0" err="1" smtClean="0"/>
              <a:t>NuGet</a:t>
            </a:r>
            <a:r>
              <a:rPr lang="en-US" dirty="0" smtClean="0"/>
              <a:t> packages there can obviously be cases where certain combinations of components don’t play well together. Distributions will not have that problem because all components are tested in combination.</a:t>
            </a:r>
          </a:p>
          <a:p>
            <a:r>
              <a:rPr lang="en-US" dirty="0" smtClean="0"/>
              <a:t>We expect distributions to be shipped at a lower cadence than individual packages. We are currently thinking of up to four times a year. This allows for the time it will take us to run the necessary testing, fixing and sign off.</a:t>
            </a:r>
          </a:p>
          <a:p>
            <a:r>
              <a:rPr lang="en-US" dirty="0" smtClean="0"/>
              <a:t>Although .NET Core is delivered as a set of </a:t>
            </a:r>
            <a:r>
              <a:rPr lang="en-US" dirty="0" err="1" smtClean="0"/>
              <a:t>NuGet</a:t>
            </a:r>
            <a:r>
              <a:rPr lang="en-US" dirty="0" smtClean="0"/>
              <a:t> packages it doesn’t mean that you have to download packages each time you need to create a project. We’ll provide an offline installer for distributions and also include them with Visual Studio so that creating new projects will be as fast as today and not require internet connectivity in the development process.</a:t>
            </a:r>
          </a:p>
          <a:p>
            <a:r>
              <a:rPr lang="en-US" dirty="0" smtClean="0"/>
              <a:t>While app-local deployment is great for isolating the impact of taking dependencies on newer features it’s not appropriate for all cases. Critical security fixes must be deployed quickly and holistically in order to be effective. We are fully committed to making security fixes as we always have for .NET.</a:t>
            </a:r>
          </a:p>
          <a:p>
            <a:r>
              <a:rPr lang="en-US" dirty="0" smtClean="0"/>
              <a:t>In order to avoid the compatibility issues we have seen in the past with centralized updates to the .NET Framework it’s essential that these only target the security vulnerabilities. Of course, there is still a small chance that those break existing applications. That’s why we only do this for truly critical issues where it’s acceptable to cause a very small set of apps to no longer work rather than having all apps run with the vulnerability.</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20</a:t>
            </a:fld>
            <a:endParaRPr lang="de-DE"/>
          </a:p>
        </p:txBody>
      </p:sp>
    </p:spTree>
    <p:extLst>
      <p:ext uri="{BB962C8B-B14F-4D97-AF65-F5344CB8AC3E}">
        <p14:creationId xmlns:p14="http://schemas.microsoft.com/office/powerpoint/2010/main" val="8526236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Foundation for open source and cross platform</a:t>
            </a:r>
          </a:p>
          <a:p>
            <a:r>
              <a:rPr lang="en-US" dirty="0" smtClean="0"/>
              <a:t>In order to take .NET cross platform in a sustainable way we decided to </a:t>
            </a:r>
            <a:r>
              <a:rPr lang="en-US" dirty="0" smtClean="0">
                <a:hlinkClick r:id="rId3"/>
              </a:rPr>
              <a:t>open source .NET Core</a:t>
            </a:r>
            <a:r>
              <a:rPr lang="en-US" dirty="0" smtClean="0"/>
              <a:t>.</a:t>
            </a:r>
          </a:p>
          <a:p>
            <a:r>
              <a:rPr lang="en-US" dirty="0" smtClean="0"/>
              <a:t>From past experience we understand that the success of open source is a function of the community around it. A key aspect to this is an open and transparent development process that allows the community to participate in code reviews, read design documents, and contribute changes to the product.</a:t>
            </a:r>
          </a:p>
          <a:p>
            <a:r>
              <a:rPr lang="en-US" dirty="0" smtClean="0"/>
              <a:t>Open source enables us to extend the .NET unification to cross platform development. It actively hurts the ecosystem if basic components like collections need to be implemented multiple times. The goal of .NET Core is having a single code base that can be used to build and support all the platforms, including Windows, Linux and Mac OSX.</a:t>
            </a:r>
          </a:p>
          <a:p>
            <a:r>
              <a:rPr lang="en-US" dirty="0" smtClean="0"/>
              <a:t>Of course, certain components, such as the file system, require different implementations. The </a:t>
            </a:r>
            <a:r>
              <a:rPr lang="en-US" dirty="0" err="1" smtClean="0"/>
              <a:t>NuGet</a:t>
            </a:r>
            <a:r>
              <a:rPr lang="en-US" dirty="0" smtClean="0"/>
              <a:t> deployment model allows us to abstract those differences away. We can have a single </a:t>
            </a:r>
            <a:r>
              <a:rPr lang="en-US" dirty="0" err="1" smtClean="0"/>
              <a:t>NuGet</a:t>
            </a:r>
            <a:r>
              <a:rPr lang="en-US" dirty="0" smtClean="0"/>
              <a:t> package that provides multiple implementations, one for each environment. However, the important part is that this is an implementation detail of this component. All the consumers see a unified API that happens to work across all the platforms.</a:t>
            </a:r>
          </a:p>
          <a:p>
            <a:r>
              <a:rPr lang="en-US" dirty="0" smtClean="0"/>
              <a:t>Another way to look at this is that open source is a continuation of our desire to release .NET components in an agile fashion:</a:t>
            </a:r>
          </a:p>
          <a:p>
            <a:r>
              <a:rPr lang="en-US" dirty="0" smtClean="0"/>
              <a:t>Open Source offers quasi real-time communication for the implementation and overall direction</a:t>
            </a:r>
          </a:p>
          <a:p>
            <a:r>
              <a:rPr lang="en-US" dirty="0" smtClean="0"/>
              <a:t>Releasing packages to NuGet.org offers agility at the component level</a:t>
            </a:r>
          </a:p>
          <a:p>
            <a:r>
              <a:rPr lang="en-US" dirty="0" smtClean="0"/>
              <a:t>Distributions offer agility at the platform level</a:t>
            </a:r>
          </a:p>
          <a:p>
            <a:r>
              <a:rPr lang="en-US" dirty="0" smtClean="0"/>
              <a:t>Having all three elements allows us to offer a broad spectrum of agility and maturity.</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22</a:t>
            </a:fld>
            <a:endParaRPr lang="de-DE"/>
          </a:p>
        </p:txBody>
      </p:sp>
    </p:spTree>
    <p:extLst>
      <p:ext uri="{BB962C8B-B14F-4D97-AF65-F5344CB8AC3E}">
        <p14:creationId xmlns:p14="http://schemas.microsoft.com/office/powerpoint/2010/main" val="76516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Although we’ve designed .NET Core so that it will become the foundation for all future stacks, we’re very much aware of the dilemma of creating the “one universal stack” that everyone can use:</a:t>
            </a:r>
          </a:p>
          <a:p>
            <a:r>
              <a:rPr lang="en-US" dirty="0" smtClean="0"/>
              <a:t>We believe we found a good balance between laying the foundation for the future while maintaining great interoperability with the existing stacks. I’ll go into more detail by looking at several of these platforms.</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23</a:t>
            </a:fld>
            <a:endParaRPr lang="de-DE"/>
          </a:p>
        </p:txBody>
      </p:sp>
    </p:spTree>
    <p:extLst>
      <p:ext uri="{BB962C8B-B14F-4D97-AF65-F5344CB8AC3E}">
        <p14:creationId xmlns:p14="http://schemas.microsoft.com/office/powerpoint/2010/main" val="38338702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.NET Framework 4.6</a:t>
            </a:r>
          </a:p>
          <a:p>
            <a:r>
              <a:rPr lang="en-US" dirty="0" smtClean="0"/>
              <a:t>The .NET Framework is still the platform of choice for building rich desktop applications and .NET Core doesn’t change that.</a:t>
            </a:r>
          </a:p>
          <a:p>
            <a:r>
              <a:rPr lang="en-US" dirty="0" smtClean="0"/>
              <a:t>For Visual Studio 2015 our goal is to make sure that .NET Core is a pure subset of the .NET Framework. In other words, there wouldn’t be any feature gaps. After Visual Studio 2015 is released our expectation is that .NET Core will version faster than the .NET Framework. This means that there will be points in time where a feature will only be available on the .NET Core based platforms.</a:t>
            </a:r>
          </a:p>
          <a:p>
            <a:r>
              <a:rPr lang="en-US" dirty="0" smtClean="0"/>
              <a:t>We’ll continue to release updates to .NET Framework. Our current thinking is that the release cadence will roughly be the same as today, which is about once a year. In these updates, we’ll bring the innovations that we made in .NET Core to the .NET Framework. We’ll not just blindly port all the feature work, though – it will be based on a cost-benefit analysis. As I pointed out, even additive changes to the .NET Framework can cause issues for existing applications. Our goal is to minimize API and behavioral differences while not breaking compatibility with existing .NET Framework applications.</a:t>
            </a:r>
          </a:p>
          <a:p>
            <a:r>
              <a:rPr lang="en-US" dirty="0" smtClean="0"/>
              <a:t>There are also investments that are exclusively being made for the .NET Framework such as the work we announced in the </a:t>
            </a:r>
            <a:r>
              <a:rPr lang="en-US" dirty="0" smtClean="0">
                <a:hlinkClick r:id="rId3"/>
              </a:rPr>
              <a:t>WPF Roadmap</a:t>
            </a:r>
            <a:r>
              <a:rPr lang="en-US" dirty="0" smtClean="0"/>
              <a:t>.</a:t>
            </a:r>
            <a:endParaRPr lang="en-US" dirty="0"/>
          </a:p>
        </p:txBody>
      </p:sp>
      <p:sp>
        <p:nvSpPr>
          <p:cNvPr id="4" name="Foliennummernplatzhalter 3"/>
          <p:cNvSpPr>
            <a:spLocks noGrp="1"/>
          </p:cNvSpPr>
          <p:nvPr>
            <p:ph type="sldNum" sz="quarter" idx="10"/>
          </p:nvPr>
        </p:nvSpPr>
        <p:spPr/>
        <p:txBody>
          <a:bodyPr/>
          <a:lstStyle/>
          <a:p>
            <a:fld id="{045DF8C5-8863-42A5-A8F6-0B1987A48BE9}" type="slidenum">
              <a:rPr lang="de-DE" smtClean="0"/>
              <a:t>24</a:t>
            </a:fld>
            <a:endParaRPr lang="de-DE"/>
          </a:p>
        </p:txBody>
      </p:sp>
    </p:spTree>
    <p:extLst>
      <p:ext uri="{BB962C8B-B14F-4D97-AF65-F5344CB8AC3E}">
        <p14:creationId xmlns:p14="http://schemas.microsoft.com/office/powerpoint/2010/main" val="3145762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.NET Framework 4.6</a:t>
            </a:r>
          </a:p>
          <a:p>
            <a:r>
              <a:rPr lang="en-US" dirty="0" smtClean="0"/>
              <a:t>The .NET Framework is still the platform of choice for building rich desktop applications and .NET Core doesn’t change that.</a:t>
            </a:r>
          </a:p>
          <a:p>
            <a:r>
              <a:rPr lang="en-US" dirty="0" smtClean="0"/>
              <a:t>For Visual Studio 2015 our goal is to make sure that .NET Core is a pure subset of the .NET Framework. In other words, there wouldn’t be any feature gaps. After Visual Studio 2015 is released our expectation is that .NET Core will version faster than the .NET Framework. This means that there will be points in time where a feature will only be available on the .NET Core based platforms.</a:t>
            </a:r>
          </a:p>
          <a:p>
            <a:r>
              <a:rPr lang="en-US" dirty="0" smtClean="0"/>
              <a:t>We’ll continue to release updates to .NET Framework. Our current thinking is that the release cadence will roughly be the same as today, which is about once a year. In these updates, we’ll bring the innovations that we made in .NET Core to the .NET Framework. We’ll not just blindly port all the feature work, though – it will be based on a cost-benefit analysis. As I pointed out, even additive changes to the .NET Framework can cause issues for existing applications. Our goal is to minimize API and behavioral differences while not breaking compatibility with existing .NET Framework applications.</a:t>
            </a:r>
          </a:p>
          <a:p>
            <a:r>
              <a:rPr lang="en-US" dirty="0" smtClean="0"/>
              <a:t>There are also investments that are exclusively being made for the .NET Framework such as the work we announced in the </a:t>
            </a:r>
            <a:r>
              <a:rPr lang="en-US" dirty="0" smtClean="0">
                <a:hlinkClick r:id="rId3"/>
              </a:rPr>
              <a:t>WPF Roadmap</a:t>
            </a:r>
            <a:r>
              <a:rPr lang="en-US" dirty="0" smtClean="0"/>
              <a:t>.</a:t>
            </a:r>
            <a:endParaRPr lang="en-US" dirty="0"/>
          </a:p>
        </p:txBody>
      </p:sp>
      <p:sp>
        <p:nvSpPr>
          <p:cNvPr id="4" name="Foliennummernplatzhalter 3"/>
          <p:cNvSpPr>
            <a:spLocks noGrp="1"/>
          </p:cNvSpPr>
          <p:nvPr>
            <p:ph type="sldNum" sz="quarter" idx="10"/>
          </p:nvPr>
        </p:nvSpPr>
        <p:spPr/>
        <p:txBody>
          <a:bodyPr/>
          <a:lstStyle/>
          <a:p>
            <a:fld id="{045DF8C5-8863-42A5-A8F6-0B1987A48BE9}" type="slidenum">
              <a:rPr lang="de-DE" smtClean="0"/>
              <a:t>25</a:t>
            </a:fld>
            <a:endParaRPr lang="de-DE"/>
          </a:p>
        </p:txBody>
      </p:sp>
    </p:spTree>
    <p:extLst>
      <p:ext uri="{BB962C8B-B14F-4D97-AF65-F5344CB8AC3E}">
        <p14:creationId xmlns:p14="http://schemas.microsoft.com/office/powerpoint/2010/main" val="31392356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Mono</a:t>
            </a:r>
          </a:p>
          <a:p>
            <a:r>
              <a:rPr lang="en-US" dirty="0" smtClean="0"/>
              <a:t>Many of you asked what the .NET Core cross platform story means for Mono. The Mono project is essentially an open source re-implementation of the .NET Framework. As such, it shares the richness of the APIs with the .NET Framework but it also shares some of its problems, specifically around the implementation factoring.</a:t>
            </a:r>
          </a:p>
          <a:p>
            <a:r>
              <a:rPr lang="en-US" dirty="0" smtClean="0"/>
              <a:t>Mono is alive and well with a large ecosystem on top. That’s why, independent of .NET Core, we also released parts of the </a:t>
            </a:r>
            <a:r>
              <a:rPr lang="en-US" dirty="0" smtClean="0">
                <a:hlinkClick r:id="rId3"/>
              </a:rPr>
              <a:t>.NET Framework Reference Source</a:t>
            </a:r>
            <a:r>
              <a:rPr lang="en-US" dirty="0" smtClean="0"/>
              <a:t> under an </a:t>
            </a:r>
            <a:r>
              <a:rPr lang="en-US" dirty="0" smtClean="0">
                <a:hlinkClick r:id="rId4"/>
              </a:rPr>
              <a:t>open source friendly license on GitHub</a:t>
            </a:r>
            <a:r>
              <a:rPr lang="en-US" dirty="0" smtClean="0"/>
              <a:t>. This was done to allow the Mono community to close the gaps between the .NET Framework and Mono by using the same code. However, due to the complexity of the .NET Framework we’re not setup to run it as an open source project on GitHub. In particular, we’re unable to accept pull requests for it.</a:t>
            </a:r>
          </a:p>
          <a:p>
            <a:r>
              <a:rPr lang="en-US" dirty="0" smtClean="0"/>
              <a:t>Another way to look at it: The .NET Framework has essentially two forks. One fork is provided by Microsoft and is Windows only. The other fork is Mono which you can use on Linux and Mac.</a:t>
            </a:r>
          </a:p>
          <a:p>
            <a:r>
              <a:rPr lang="en-US" dirty="0" smtClean="0"/>
              <a:t>With .NET Core we’re able to develop an entire .NET stack as a full open source project. Thus, having to maintain separate forks will no longer be necessary: together with the Mono community we’ll make .NET Core great for Windows, Linux and Mac OSX. This also enables the Mono community to innovate on top of the leaner .NET Core stack as well as taking it to environments that Microsoft isn’t interested in.</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28</a:t>
            </a:fld>
            <a:endParaRPr lang="de-DE"/>
          </a:p>
        </p:txBody>
      </p:sp>
    </p:spTree>
    <p:extLst>
      <p:ext uri="{BB962C8B-B14F-4D97-AF65-F5344CB8AC3E}">
        <p14:creationId xmlns:p14="http://schemas.microsoft.com/office/powerpoint/2010/main" val="39574362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Windows Store &amp; Windows Phone</a:t>
            </a:r>
          </a:p>
          <a:p>
            <a:r>
              <a:rPr lang="en-US" dirty="0" smtClean="0"/>
              <a:t>Both the Windows Store 8.1 and Windows Phone 8.1 platforms are much smaller subsets of the .NET Framework. However, they are also a subset of .NET Core. This allows us to use .NET Core as the underlying implementation for both of these platforms moving forward. So if you’re developing for those platforms you are able to directly consume all innovations without having to wait for an updated framework.</a:t>
            </a:r>
          </a:p>
          <a:p>
            <a:r>
              <a:rPr lang="en-US" dirty="0" smtClean="0"/>
              <a:t>It also means that the number of BCL APIs available on both platforms will be identical to the ones you can see in ASP.NET 5 today. For example, this includes non-generic collections. This will make it much easier for you to bring existing code that runs on top of the .NET Framework into the touch-based application experience.</a:t>
            </a:r>
          </a:p>
          <a:p>
            <a:r>
              <a:rPr lang="en-US" dirty="0" smtClean="0"/>
              <a:t>Another obvious side effect is that the BCL APIs in Windows Store and Windows Phone are fully converged and will remain converged as the underlying .NET platform is now both powered by .NET Core.</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29</a:t>
            </a:fld>
            <a:endParaRPr lang="de-DE"/>
          </a:p>
        </p:txBody>
      </p:sp>
    </p:spTree>
    <p:extLst>
      <p:ext uri="{BB962C8B-B14F-4D97-AF65-F5344CB8AC3E}">
        <p14:creationId xmlns:p14="http://schemas.microsoft.com/office/powerpoint/2010/main" val="3048512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Sharing code between .NET Core and other .NET platforms</a:t>
            </a:r>
          </a:p>
          <a:p>
            <a:r>
              <a:rPr lang="en-US" dirty="0" smtClean="0"/>
              <a:t>Since .NET Core forms the foundation for all future .NET platforms code sharing with .NET Core based platforms has become friction free.</a:t>
            </a:r>
          </a:p>
          <a:p>
            <a:r>
              <a:rPr lang="en-US" dirty="0" smtClean="0"/>
              <a:t>This raises the question how code sharing works with platforms that aren’t based on .NET Core, such as the .NET Framework. The answer is: it’s the same as today, you can continue to use portable class libraries and shared projects:</a:t>
            </a:r>
          </a:p>
          <a:p>
            <a:r>
              <a:rPr lang="en-US" b="1" dirty="0" smtClean="0"/>
              <a:t>Portable class libraries</a:t>
            </a:r>
            <a:r>
              <a:rPr lang="en-US" dirty="0" smtClean="0"/>
              <a:t> are great when your common code is platform-independent as well as for reusable libraries where the platform-specific code can be factored out.</a:t>
            </a:r>
          </a:p>
          <a:p>
            <a:r>
              <a:rPr lang="en-US" b="1" dirty="0" smtClean="0"/>
              <a:t>Shared projects</a:t>
            </a:r>
            <a:r>
              <a:rPr lang="en-US" dirty="0" smtClean="0"/>
              <a:t> are great when your common code has a few bits of platform-specific code, since you can adapt it with #if.</a:t>
            </a:r>
          </a:p>
          <a:p>
            <a:r>
              <a:rPr lang="en-US" dirty="0" smtClean="0"/>
              <a:t>For more details on how choose between the two, take a look at </a:t>
            </a:r>
            <a:r>
              <a:rPr lang="en-US" dirty="0" smtClean="0">
                <a:hlinkClick r:id="rId3"/>
              </a:rPr>
              <a:t>this blog post</a:t>
            </a:r>
            <a:r>
              <a:rPr lang="en-US" dirty="0" smtClean="0"/>
              <a:t>.</a:t>
            </a:r>
          </a:p>
          <a:p>
            <a:r>
              <a:rPr lang="en-US" dirty="0" smtClean="0"/>
              <a:t>Moving forward, portable class libraries will also support targeting .NET Core based platforms. The only difference is that if you </a:t>
            </a:r>
            <a:r>
              <a:rPr lang="en-US" i="1" dirty="0" smtClean="0"/>
              <a:t>only</a:t>
            </a:r>
            <a:r>
              <a:rPr lang="en-US" dirty="0" smtClean="0"/>
              <a:t> target .NET Core based platforms you don’t get a fixed API set. Instead, it’s based on </a:t>
            </a:r>
            <a:r>
              <a:rPr lang="en-US" dirty="0" err="1" smtClean="0"/>
              <a:t>NuGet</a:t>
            </a:r>
            <a:r>
              <a:rPr lang="en-US" dirty="0" smtClean="0"/>
              <a:t> packages that you can upgrade at will.</a:t>
            </a:r>
          </a:p>
          <a:p>
            <a:r>
              <a:rPr lang="en-US" dirty="0" smtClean="0"/>
              <a:t>If you also target at least one platform that isn’t based on .NET Core, you’re constrained by the APIs that can be shared with it. In this mode, you’re still able to upgrade </a:t>
            </a:r>
            <a:r>
              <a:rPr lang="en-US" dirty="0" err="1" smtClean="0"/>
              <a:t>NuGet</a:t>
            </a:r>
            <a:r>
              <a:rPr lang="en-US" dirty="0" smtClean="0"/>
              <a:t> packages but you may get prompted to select higher platform versions or completely drop support for them.</a:t>
            </a:r>
          </a:p>
          <a:p>
            <a:r>
              <a:rPr lang="en-US" dirty="0" smtClean="0"/>
              <a:t>This approach allows you to co-exist in both worlds while still reaping the benefits that .NET Core brings.</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30</a:t>
            </a:fld>
            <a:endParaRPr lang="de-DE"/>
          </a:p>
        </p:txBody>
      </p:sp>
    </p:spTree>
    <p:extLst>
      <p:ext uri="{BB962C8B-B14F-4D97-AF65-F5344CB8AC3E}">
        <p14:creationId xmlns:p14="http://schemas.microsoft.com/office/powerpoint/2010/main" val="3246943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Originally, there was no concept of code sharing across verticals. No </a:t>
            </a:r>
            <a:r>
              <a:rPr lang="en-US" dirty="0" smtClean="0">
                <a:hlinkClick r:id="rId3"/>
              </a:rPr>
              <a:t>portable class libraries, no shared projects</a:t>
            </a:r>
            <a:r>
              <a:rPr lang="en-US" dirty="0" smtClean="0"/>
              <a:t>. You were essentially stuck with creating multiple projects, linked files, and #if. This made targeting multiple verticals a daunting task.</a:t>
            </a:r>
          </a:p>
          <a:p>
            <a:r>
              <a:rPr lang="en-US" dirty="0" smtClean="0"/>
              <a:t>In the Windows 8 timeframe we came up with a plan to deal with this problem. When we </a:t>
            </a:r>
            <a:r>
              <a:rPr lang="en-US" dirty="0" smtClean="0">
                <a:hlinkClick r:id="rId4"/>
              </a:rPr>
              <a:t>designed the Windows Store profile</a:t>
            </a:r>
            <a:r>
              <a:rPr lang="en-US" dirty="0" smtClean="0"/>
              <a:t> we introduced a new concept to model the </a:t>
            </a:r>
            <a:r>
              <a:rPr lang="en-US" dirty="0" err="1" smtClean="0"/>
              <a:t>subsetting</a:t>
            </a:r>
            <a:r>
              <a:rPr lang="en-US" dirty="0" smtClean="0"/>
              <a:t> in a better way: contracts.</a:t>
            </a:r>
          </a:p>
          <a:p>
            <a:r>
              <a:rPr lang="en-US" dirty="0" smtClean="0"/>
              <a:t>Originally, the .NET Framework was designed around the assumption that it’s always deployed as a single unit, so </a:t>
            </a:r>
            <a:r>
              <a:rPr lang="en-US" dirty="0" smtClean="0">
                <a:hlinkClick r:id="rId5"/>
              </a:rPr>
              <a:t>factoring</a:t>
            </a:r>
            <a:r>
              <a:rPr lang="en-US" dirty="0" smtClean="0"/>
              <a:t> was not a concern. The very core assembly that everything else depends on is </a:t>
            </a:r>
            <a:r>
              <a:rPr lang="en-US" dirty="0" err="1" smtClean="0"/>
              <a:t>mscorlib</a:t>
            </a:r>
            <a:r>
              <a:rPr lang="en-US" dirty="0" smtClean="0"/>
              <a:t>. The </a:t>
            </a:r>
            <a:r>
              <a:rPr lang="en-US" dirty="0" err="1" smtClean="0"/>
              <a:t>mscorlib</a:t>
            </a:r>
            <a:r>
              <a:rPr lang="en-US" dirty="0" smtClean="0"/>
              <a:t> provided by the .NET Framework contains many features that that can’t be supported everywhere (for example, </a:t>
            </a:r>
            <a:r>
              <a:rPr lang="en-US" dirty="0" err="1" smtClean="0"/>
              <a:t>remoting</a:t>
            </a:r>
            <a:r>
              <a:rPr lang="en-US" dirty="0" smtClean="0"/>
              <a:t> and </a:t>
            </a:r>
            <a:r>
              <a:rPr lang="en-US" dirty="0" err="1" smtClean="0"/>
              <a:t>AppDomains</a:t>
            </a:r>
            <a:r>
              <a:rPr lang="en-US" dirty="0" smtClean="0"/>
              <a:t>). This forces each vertical to subset even the very core of the platform. This made it very complicated to tool a class library experience that lets you target multiple verticals.</a:t>
            </a:r>
          </a:p>
          <a:p>
            <a:r>
              <a:rPr lang="en-US" dirty="0" smtClean="0"/>
              <a:t>The idea of contracts is to provide a well factored API surface area. Contracts are simply assemblies that you compile against. In contrast to regular assemblies contract assemblies are designed around proper factoring. We deeply care about the dependencies between contracts and that they only have a single responsibility instead of being a grab bag of APIs. Contracts version independently and follow proper versioning rules, such as adding APIs results in a newer version of the assembly.</a:t>
            </a:r>
          </a:p>
          <a:p>
            <a:r>
              <a:rPr lang="en-US" dirty="0" smtClean="0"/>
              <a:t>We’re using contracts to model API sets across all verticals. The verticals can then simply pick and choose which contracts they want to support. The important aspect is that verticals must support a contract either wholesale or not at all. In other words, they can’t subset the contents of a contract.</a:t>
            </a:r>
          </a:p>
          <a:p>
            <a:r>
              <a:rPr lang="en-US" dirty="0" smtClean="0"/>
              <a:t>This allows reasoning about the API differences between verticals at the assembly level, as opposed to the individual API level that we had before. This aspect enabled us to provide a class library experience that can target multiple verticals, also known as portable class libraries.</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3</a:t>
            </a:fld>
            <a:endParaRPr lang="de-DE"/>
          </a:p>
        </p:txBody>
      </p:sp>
    </p:spTree>
    <p:extLst>
      <p:ext uri="{BB962C8B-B14F-4D97-AF65-F5344CB8AC3E}">
        <p14:creationId xmlns:p14="http://schemas.microsoft.com/office/powerpoint/2010/main" val="39940922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Summary</a:t>
            </a:r>
          </a:p>
          <a:p>
            <a:r>
              <a:rPr lang="en-US" dirty="0" smtClean="0"/>
              <a:t>The .NET Core platform is a new .NET stack that is optimized for open source development and agile delivery on </a:t>
            </a:r>
            <a:r>
              <a:rPr lang="en-US" dirty="0" err="1" smtClean="0"/>
              <a:t>NuGet</a:t>
            </a:r>
            <a:r>
              <a:rPr lang="en-US" dirty="0" smtClean="0"/>
              <a:t>. We’re working with the Mono community to make it great on Windows, Linux and Mac, and Microsoft will support it on all three platforms.</a:t>
            </a:r>
          </a:p>
          <a:p>
            <a:r>
              <a:rPr lang="en-US" dirty="0" smtClean="0"/>
              <a:t>We’re retaining the values that the .NET Framework brings to enterprise class development. We’ll offer .NET Core distributions that represent a set of </a:t>
            </a:r>
            <a:r>
              <a:rPr lang="en-US" dirty="0" err="1" smtClean="0"/>
              <a:t>NuGet</a:t>
            </a:r>
            <a:r>
              <a:rPr lang="en-US" dirty="0" smtClean="0"/>
              <a:t> packages that we tested and support together. Visual Studio remains your one- stop-shop for development. Consuming </a:t>
            </a:r>
            <a:r>
              <a:rPr lang="en-US" dirty="0" err="1" smtClean="0"/>
              <a:t>NuGet</a:t>
            </a:r>
            <a:r>
              <a:rPr lang="en-US" dirty="0" smtClean="0"/>
              <a:t> packages that are part of a distribution doesn’t require an internet connection.</a:t>
            </a:r>
          </a:p>
          <a:p>
            <a:r>
              <a:rPr lang="en-US" dirty="0" smtClean="0"/>
              <a:t>We acknowledge our responsibility and continue to support shipping critical security fixes without requiring any work from the application developer, even if the affected component is exclusively distributed as </a:t>
            </a:r>
            <a:r>
              <a:rPr lang="en-US" dirty="0" err="1" smtClean="0"/>
              <a:t>NuGet</a:t>
            </a:r>
            <a:r>
              <a:rPr lang="en-US" dirty="0" smtClean="0"/>
              <a:t> package.</a:t>
            </a:r>
          </a:p>
          <a:p>
            <a:r>
              <a:rPr lang="en-US" dirty="0" smtClean="0"/>
              <a:t>Questions or concerns? Let us know by commenting on this post, by sending a tweet to </a:t>
            </a:r>
            <a:r>
              <a:rPr lang="en-US" dirty="0" smtClean="0">
                <a:hlinkClick r:id="rId3"/>
              </a:rPr>
              <a:t>@dotnet</a:t>
            </a:r>
            <a:r>
              <a:rPr lang="en-US" dirty="0" smtClean="0"/>
              <a:t>, or by starting a thread in the </a:t>
            </a:r>
            <a:r>
              <a:rPr lang="en-US" dirty="0" smtClean="0">
                <a:hlinkClick r:id="rId4"/>
              </a:rPr>
              <a:t>.NET Foundation forums</a:t>
            </a:r>
            <a:r>
              <a:rPr lang="en-US" dirty="0" smtClean="0"/>
              <a:t>. Looking forward to hearing from you!</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31</a:t>
            </a:fld>
            <a:endParaRPr lang="de-DE"/>
          </a:p>
        </p:txBody>
      </p:sp>
    </p:spTree>
    <p:extLst>
      <p:ext uri="{BB962C8B-B14F-4D97-AF65-F5344CB8AC3E}">
        <p14:creationId xmlns:p14="http://schemas.microsoft.com/office/powerpoint/2010/main" val="3789707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Portable</a:t>
            </a:r>
            <a:r>
              <a:rPr lang="en-US" baseline="0" dirty="0" smtClean="0"/>
              <a:t> Class Library – Contract Assembly =&gt; </a:t>
            </a:r>
            <a:r>
              <a:rPr lang="en-US" baseline="0" dirty="0" err="1" smtClean="0"/>
              <a:t>Komplette</a:t>
            </a:r>
            <a:r>
              <a:rPr lang="en-US" baseline="0" dirty="0" smtClean="0"/>
              <a:t> Platform </a:t>
            </a:r>
            <a:r>
              <a:rPr lang="en-US" baseline="0" dirty="0" err="1" smtClean="0"/>
              <a:t>Agnostische</a:t>
            </a:r>
            <a:r>
              <a:rPr lang="en-US" baseline="0" dirty="0" smtClean="0"/>
              <a:t> Assembly </a:t>
            </a:r>
            <a:r>
              <a:rPr lang="en-US" baseline="0" dirty="0" err="1" smtClean="0"/>
              <a:t>mit</a:t>
            </a:r>
            <a:r>
              <a:rPr lang="en-US" baseline="0" dirty="0" smtClean="0"/>
              <a:t> </a:t>
            </a:r>
            <a:r>
              <a:rPr lang="en-US" baseline="0" dirty="0" err="1" smtClean="0"/>
              <a:t>allen</a:t>
            </a:r>
            <a:r>
              <a:rPr lang="en-US" baseline="0" dirty="0" smtClean="0"/>
              <a:t> </a:t>
            </a:r>
            <a:r>
              <a:rPr lang="en-US" baseline="0" dirty="0" err="1" smtClean="0"/>
              <a:t>Methoden</a:t>
            </a:r>
            <a:r>
              <a:rPr lang="en-US" baseline="0" dirty="0" smtClean="0"/>
              <a:t>, </a:t>
            </a:r>
            <a:r>
              <a:rPr lang="en-US" baseline="0" dirty="0" err="1" smtClean="0"/>
              <a:t>aber</a:t>
            </a:r>
            <a:r>
              <a:rPr lang="en-US" baseline="0" dirty="0" smtClean="0"/>
              <a:t> </a:t>
            </a:r>
            <a:r>
              <a:rPr lang="en-US" baseline="0" dirty="0" err="1" smtClean="0"/>
              <a:t>keiner</a:t>
            </a:r>
            <a:r>
              <a:rPr lang="en-US" baseline="0" dirty="0" smtClean="0"/>
              <a:t> </a:t>
            </a:r>
            <a:r>
              <a:rPr lang="en-US" baseline="0" dirty="0" err="1" smtClean="0"/>
              <a:t>Implementierung</a:t>
            </a:r>
            <a:r>
              <a:rPr lang="en-US" baseline="0" dirty="0" smtClean="0"/>
              <a:t> =&gt; </a:t>
            </a:r>
            <a:r>
              <a:rPr lang="en-US" baseline="0" dirty="0" err="1" smtClean="0"/>
              <a:t>Vorteil</a:t>
            </a:r>
            <a:r>
              <a:rPr lang="en-US" baseline="0" dirty="0" smtClean="0"/>
              <a:t>: </a:t>
            </a:r>
            <a:r>
              <a:rPr lang="en-US" baseline="0" dirty="0" err="1" smtClean="0"/>
              <a:t>Kann</a:t>
            </a:r>
            <a:r>
              <a:rPr lang="en-US" baseline="0" dirty="0" smtClean="0"/>
              <a:t> auf </a:t>
            </a:r>
            <a:r>
              <a:rPr lang="en-US" baseline="0" dirty="0" err="1" smtClean="0"/>
              <a:t>jeder</a:t>
            </a:r>
            <a:r>
              <a:rPr lang="en-US" baseline="0" dirty="0" smtClean="0"/>
              <a:t> Platform </a:t>
            </a:r>
            <a:r>
              <a:rPr lang="en-US" baseline="0" dirty="0" err="1" smtClean="0"/>
              <a:t>eingebunden</a:t>
            </a:r>
            <a:r>
              <a:rPr lang="en-US" baseline="0" dirty="0" smtClean="0"/>
              <a:t> warden. Man muss </a:t>
            </a:r>
            <a:r>
              <a:rPr lang="en-US" baseline="0" dirty="0" err="1" smtClean="0"/>
              <a:t>sich</a:t>
            </a:r>
            <a:r>
              <a:rPr lang="en-US" baseline="0" dirty="0" smtClean="0"/>
              <a:t> </a:t>
            </a:r>
            <a:r>
              <a:rPr lang="en-US" baseline="0" dirty="0" err="1" smtClean="0"/>
              <a:t>nicht</a:t>
            </a:r>
            <a:r>
              <a:rPr lang="en-US" baseline="0" dirty="0" smtClean="0"/>
              <a:t> </a:t>
            </a:r>
            <a:r>
              <a:rPr lang="en-US" baseline="0" dirty="0" err="1" smtClean="0"/>
              <a:t>nur</a:t>
            </a:r>
            <a:r>
              <a:rPr lang="en-US" baseline="0" dirty="0" smtClean="0"/>
              <a:t> auf Interfaces </a:t>
            </a:r>
            <a:r>
              <a:rPr lang="en-US" baseline="0" dirty="0" err="1" smtClean="0"/>
              <a:t>verlassen</a:t>
            </a:r>
            <a:r>
              <a:rPr lang="en-US" baseline="0" dirty="0" smtClean="0"/>
              <a:t> und man </a:t>
            </a:r>
            <a:r>
              <a:rPr lang="en-US" baseline="0" dirty="0" err="1" smtClean="0"/>
              <a:t>kann</a:t>
            </a:r>
            <a:r>
              <a:rPr lang="en-US" baseline="0" dirty="0" smtClean="0"/>
              <a:t> </a:t>
            </a:r>
            <a:r>
              <a:rPr lang="en-US" baseline="0" dirty="0" err="1" smtClean="0"/>
              <a:t>alles</a:t>
            </a:r>
            <a:r>
              <a:rPr lang="en-US" baseline="0" dirty="0" smtClean="0"/>
              <a:t> </a:t>
            </a:r>
            <a:r>
              <a:rPr lang="en-US" baseline="0" dirty="0" err="1" smtClean="0"/>
              <a:t>verwenden</a:t>
            </a:r>
            <a:r>
              <a:rPr lang="en-US" baseline="0" dirty="0" smtClean="0"/>
              <a:t> </a:t>
            </a:r>
            <a:r>
              <a:rPr lang="en-US" baseline="0" dirty="0" err="1" smtClean="0"/>
              <a:t>z.B</a:t>
            </a:r>
            <a:r>
              <a:rPr lang="en-US" baseline="0" dirty="0" smtClean="0"/>
              <a:t>. </a:t>
            </a:r>
            <a:r>
              <a:rPr lang="en-US" baseline="0" dirty="0" err="1" smtClean="0"/>
              <a:t>Statische</a:t>
            </a:r>
            <a:r>
              <a:rPr lang="en-US" baseline="0" dirty="0" smtClean="0"/>
              <a:t> </a:t>
            </a:r>
            <a:r>
              <a:rPr lang="en-US" baseline="0" dirty="0" err="1" smtClean="0"/>
              <a:t>Klassen</a:t>
            </a:r>
            <a:r>
              <a:rPr lang="en-US" baseline="0" dirty="0" smtClean="0"/>
              <a:t>. </a:t>
            </a:r>
            <a:r>
              <a:rPr lang="en-US" baseline="0" dirty="0" err="1" smtClean="0"/>
              <a:t>Spezifische</a:t>
            </a:r>
            <a:r>
              <a:rPr lang="en-US" baseline="0" dirty="0" smtClean="0"/>
              <a:t> </a:t>
            </a:r>
            <a:r>
              <a:rPr lang="en-US" baseline="0" dirty="0" err="1" smtClean="0"/>
              <a:t>Konstructoren</a:t>
            </a:r>
            <a:r>
              <a:rPr lang="en-US" baseline="0" dirty="0" smtClean="0"/>
              <a:t> etc…</a:t>
            </a:r>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6</a:t>
            </a:fld>
            <a:endParaRPr lang="de-DE"/>
          </a:p>
        </p:txBody>
      </p:sp>
    </p:spTree>
    <p:extLst>
      <p:ext uri="{BB962C8B-B14F-4D97-AF65-F5344CB8AC3E}">
        <p14:creationId xmlns:p14="http://schemas.microsoft.com/office/powerpoint/2010/main" val="33806198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Unifying API shape versus unifying implementation</a:t>
            </a:r>
          </a:p>
          <a:p>
            <a:r>
              <a:rPr lang="en-US" dirty="0" smtClean="0"/>
              <a:t>You can think of portable class libraries as an experience that unifies the different .NET verticals based on their API shape. This addressed the most pressing need, which is the ability to create libraries that run on different .NET verticals. It also served as a design tool to drive convergence between verticals, for instance, between Windows 8.1 and Windows Phone 8.1.</a:t>
            </a:r>
          </a:p>
          <a:p>
            <a:r>
              <a:rPr lang="en-US" dirty="0" smtClean="0"/>
              <a:t>However, we still have different implementations – or forks – of the .NET platform. Those implementations are owned by different teams, version independently, and have different shipping vehicles. This makes unifying API shape an ongoing challenge: APIs are only portable when the implementation is moved forward across all the verticals but since the code bases are different that’s fairly expensive and thus always subject to (re-)prioritization. And even if we could do a perfect job with converging the APIs: the fact that all verticals have different shipping vehicles means that some part of the ecosystem will always lag behind.</a:t>
            </a:r>
          </a:p>
          <a:p>
            <a:r>
              <a:rPr lang="en-US" dirty="0" smtClean="0"/>
              <a:t>A much better approach is unifying the implementations: instead of only providing a well factored view, we should provide a well factored implementation. This would allow verticals to simply share the same implementation. Convergence would no longer be something extra; it’s achieved by construction. Of course, there are still cases where we may need multiple implementations. A good example is file I/O which requires using different technologies, based on the environment. However, it’s a lot simpler to ask each team owning a specific component to think about how their APIs work across all verticals than trying to retroactively providing a consistent API stack on top. That’s because portability isn’t a something you can provide later. For example, our file APIs include support for Windows Access Control Lists (ACL) which can’t be supported in all environments. The design of the APIs must take this into consideration, and, for instance, provide this functionality in a separate assembly that can be omitted on platforms that don’t support ACLs.</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7</a:t>
            </a:fld>
            <a:endParaRPr lang="de-DE"/>
          </a:p>
        </p:txBody>
      </p:sp>
    </p:spTree>
    <p:extLst>
      <p:ext uri="{BB962C8B-B14F-4D97-AF65-F5344CB8AC3E}">
        <p14:creationId xmlns:p14="http://schemas.microsoft.com/office/powerpoint/2010/main" val="11919845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Machine-wide frameworks versus application-local frameworks</a:t>
            </a:r>
          </a:p>
          <a:p>
            <a:r>
              <a:rPr lang="en-US" dirty="0" smtClean="0"/>
              <a:t>Another interesting challenge has to do with how the .NET Framework is deployed.</a:t>
            </a:r>
          </a:p>
          <a:p>
            <a:r>
              <a:rPr lang="en-US" dirty="0" smtClean="0"/>
              <a:t>The .NET Framework is a machine-wide framework. Any changes made to it affect all applications taking a dependency on it. Having a machine-wide framework was a deliberate decision because it solves those issues:</a:t>
            </a:r>
          </a:p>
          <a:p>
            <a:r>
              <a:rPr lang="en-US" dirty="0" smtClean="0"/>
              <a:t>It allows centralized servicing</a:t>
            </a:r>
          </a:p>
          <a:p>
            <a:r>
              <a:rPr lang="en-US" dirty="0" smtClean="0"/>
              <a:t>It reduces the disk space</a:t>
            </a:r>
          </a:p>
          <a:p>
            <a:r>
              <a:rPr lang="en-US" dirty="0" smtClean="0"/>
              <a:t>Allows sharing native images between applications</a:t>
            </a:r>
          </a:p>
          <a:p>
            <a:r>
              <a:rPr lang="en-US" dirty="0" smtClean="0"/>
              <a:t>But it also comes at a cost.</a:t>
            </a:r>
          </a:p>
          <a:p>
            <a:r>
              <a:rPr lang="en-US" dirty="0" smtClean="0"/>
              <a:t>For one, it’s complicated for application developers to take a dependency on a recently released framework. You either have to take a dependency on the latest OS or provide an application installer that is able to install the .NET Framework when the application is installed. If you’re a web developer you might not even have this option as the IT department tells you which version you’re allowed to use. And if you’re a mobile developer you really don’t have choice but the OS you target.</a:t>
            </a:r>
          </a:p>
          <a:p>
            <a:r>
              <a:rPr lang="en-US" dirty="0" smtClean="0"/>
              <a:t>But even if you’re willing to go through the trouble of providing an installer in order to chain in the .NET Framework setup you may find that upgrading the .NET Framework can break other applications.</a:t>
            </a:r>
          </a:p>
          <a:p>
            <a:r>
              <a:rPr lang="en-US" dirty="0" smtClean="0"/>
              <a:t>Hold on – aren’t we saying that our upgrades are highly compatible? We are. And we take compatibility extremely seriously. We have rigorous reviews for any changes made to the .NET Framework. And for anything that could be a breaking change we have dedicated reviews to investigate the impact. We run a </a:t>
            </a:r>
            <a:r>
              <a:rPr lang="en-US" dirty="0" err="1" smtClean="0"/>
              <a:t>compat</a:t>
            </a:r>
            <a:r>
              <a:rPr lang="en-US" dirty="0" smtClean="0"/>
              <a:t> lab where we test many popular .NET applications to ensure that we don’t regress them. We also have the ability to tell which .NET Framework the application was compiled against. This allows us to maintain compatibility with existing applications while providing a better behavior for applications that opted-into targeting a later version of the .NET Framework.</a:t>
            </a:r>
          </a:p>
          <a:p>
            <a:r>
              <a:rPr lang="en-US" dirty="0" smtClean="0"/>
              <a:t>Unfortunately, we’ve also learned that even compatible changes can break applications. Let me provide a few examples:</a:t>
            </a:r>
          </a:p>
          <a:p>
            <a:r>
              <a:rPr lang="en-US" b="1" dirty="0" smtClean="0"/>
              <a:t>Adding an interface</a:t>
            </a:r>
            <a:r>
              <a:rPr lang="en-US" dirty="0" smtClean="0"/>
              <a:t> to an existing type can break applications because it might interfere with how the type is being serialized.</a:t>
            </a:r>
          </a:p>
          <a:p>
            <a:r>
              <a:rPr lang="en-US" b="1" dirty="0" smtClean="0"/>
              <a:t>Adding an overload</a:t>
            </a:r>
            <a:r>
              <a:rPr lang="en-US" dirty="0" smtClean="0"/>
              <a:t> to a method that previously didn’t had any overloads can break reflection consumers that never handled finding more than one method.</a:t>
            </a:r>
          </a:p>
          <a:p>
            <a:r>
              <a:rPr lang="en-US" b="1" dirty="0" smtClean="0"/>
              <a:t>Renaming an internal type</a:t>
            </a:r>
            <a:r>
              <a:rPr lang="en-US" dirty="0" smtClean="0"/>
              <a:t> can break applications if the type name was surfaced via a </a:t>
            </a:r>
            <a:r>
              <a:rPr lang="en-US" dirty="0" err="1" smtClean="0"/>
              <a:t>ToString</a:t>
            </a:r>
            <a:r>
              <a:rPr lang="en-US" dirty="0" smtClean="0"/>
              <a:t>() method.</a:t>
            </a:r>
          </a:p>
          <a:p>
            <a:r>
              <a:rPr lang="en-US" dirty="0" smtClean="0"/>
              <a:t>Those are all rare cases but when you have a customer base of 1.8 billion machines being 99.9% compatible can still mean that 1.8 million machines are affected.</a:t>
            </a:r>
          </a:p>
          <a:p>
            <a:r>
              <a:rPr lang="en-US" dirty="0" smtClean="0"/>
              <a:t>Interestingly enough, in many cases fixing impacted applications is fairly trivial. But the problem is that the application developer isn’t necessarily involved when the break occurs. Let’s look at a concrete example.</a:t>
            </a:r>
          </a:p>
          <a:p>
            <a:r>
              <a:rPr lang="en-US" dirty="0" smtClean="0"/>
              <a:t>You tested your application on .NET Framework 4 and that’s what you installed with your app. But some day one of your customers installed another application that upgraded the machine to .NET Framework 4.5. You don’t know your application is broken until that customer calls your support. At this point addressing the </a:t>
            </a:r>
            <a:r>
              <a:rPr lang="en-US" dirty="0" err="1" smtClean="0"/>
              <a:t>compat</a:t>
            </a:r>
            <a:r>
              <a:rPr lang="en-US" dirty="0" smtClean="0"/>
              <a:t> issue in your application is fairly expensive as you have to get the corresponding sources, setup a repro machine, debug the application, make the necessary changes, integrate them into the release branch, produce a new version of your software, test it, and finally release an update to your customers.</a:t>
            </a:r>
          </a:p>
          <a:p>
            <a:r>
              <a:rPr lang="en-US" dirty="0" smtClean="0"/>
              <a:t>Contrast this with the case where you decide you want to take advantage of a feature released in a later version of the .NET Framework. At this point in the development process, you’re already prepared to make changes to your application. If there is a minor </a:t>
            </a:r>
            <a:r>
              <a:rPr lang="en-US" dirty="0" err="1" smtClean="0"/>
              <a:t>compat</a:t>
            </a:r>
            <a:r>
              <a:rPr lang="en-US" dirty="0" smtClean="0"/>
              <a:t> glitch, you can easily handle it as part of the feature work.</a:t>
            </a:r>
          </a:p>
          <a:p>
            <a:r>
              <a:rPr lang="en-US" dirty="0" smtClean="0"/>
              <a:t>Due to these issues, it takes us a while to release a new version of the .NET Framework. And the more drastic the change, the more time we need to bake it. This results in the paradoxical situation where our betas are already fairly locked down and we’re pretty much unable to take design change requests.</a:t>
            </a:r>
          </a:p>
          <a:p>
            <a:r>
              <a:rPr lang="en-US" dirty="0" smtClean="0"/>
              <a:t>Two years ago, we’ve started to ship libraries on </a:t>
            </a:r>
            <a:r>
              <a:rPr lang="en-US" dirty="0" err="1" smtClean="0"/>
              <a:t>NuGet</a:t>
            </a:r>
            <a:r>
              <a:rPr lang="en-US" dirty="0" smtClean="0"/>
              <a:t>. Since we didn’t add those libraries to the .NET Framework we refer to them as “out-of-band”. Out-of- band libraries don’t suffer from the problem we just discussed because they are application-local. In other words, the libraries are deployed as if they were part of your application.</a:t>
            </a:r>
          </a:p>
          <a:p>
            <a:r>
              <a:rPr lang="en-US" dirty="0" smtClean="0"/>
              <a:t>This pretty much solves all the problems that prevent you from upgrading to a later version. Your ability to take a newer version is only limited by your ability to release a newer version of your application. It also means you’re in control which version of the library is being used by a specific application. Upgrades are done in the context of a single application without impacting any other application running on the same machine.</a:t>
            </a:r>
          </a:p>
          <a:p>
            <a:r>
              <a:rPr lang="en-US" dirty="0" smtClean="0"/>
              <a:t>This enables us to release updates in a much more agile fashion. </a:t>
            </a:r>
            <a:r>
              <a:rPr lang="en-US" dirty="0" err="1" smtClean="0"/>
              <a:t>NuGet</a:t>
            </a:r>
            <a:r>
              <a:rPr lang="en-US" dirty="0" smtClean="0"/>
              <a:t> also provides the notion of preview versions which allow us to release bits without yet committing on a specific API or behavior. This supports a workflow where we can provide you with our latest design and – if you don’t like it – simply change it. A good example of this is immutable collections. It had a beta period of about nine months. We spend a lot of time trying to get the design right before we shipped the very first version. Needless to say that the final design – thanks to the extensive feedback you provided – is way better than the initial version.</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8</a:t>
            </a:fld>
            <a:endParaRPr lang="de-DE"/>
          </a:p>
        </p:txBody>
      </p:sp>
    </p:spTree>
    <p:extLst>
      <p:ext uri="{BB962C8B-B14F-4D97-AF65-F5344CB8AC3E}">
        <p14:creationId xmlns:p14="http://schemas.microsoft.com/office/powerpoint/2010/main" val="1833527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Machine-wide frameworks versus application-local frameworks</a:t>
            </a:r>
          </a:p>
          <a:p>
            <a:r>
              <a:rPr lang="en-US" dirty="0" smtClean="0"/>
              <a:t>Another interesting challenge has to do with how the .NET Framework is deployed.</a:t>
            </a:r>
          </a:p>
          <a:p>
            <a:r>
              <a:rPr lang="en-US" dirty="0" smtClean="0"/>
              <a:t>The .NET Framework is a machine-wide framework. Any changes made to it affect all applications taking a dependency on it. Having a machine-wide framework was a deliberate decision because it solves those issues:</a:t>
            </a:r>
          </a:p>
          <a:p>
            <a:r>
              <a:rPr lang="en-US" dirty="0" smtClean="0"/>
              <a:t>It allows centralized servicing</a:t>
            </a:r>
          </a:p>
          <a:p>
            <a:r>
              <a:rPr lang="en-US" dirty="0" smtClean="0"/>
              <a:t>It reduces the disk space</a:t>
            </a:r>
          </a:p>
          <a:p>
            <a:r>
              <a:rPr lang="en-US" dirty="0" smtClean="0"/>
              <a:t>Allows sharing native images between applications</a:t>
            </a:r>
          </a:p>
          <a:p>
            <a:r>
              <a:rPr lang="en-US" dirty="0" smtClean="0"/>
              <a:t>But it also comes at a cost.</a:t>
            </a:r>
          </a:p>
          <a:p>
            <a:r>
              <a:rPr lang="en-US" dirty="0" smtClean="0"/>
              <a:t>For one, it’s complicated for application developers to take a dependency on a recently released framework. You either have to take a dependency on the latest OS or provide an application installer that is able to install the .NET Framework when the application is installed. If you’re a web developer you might not even have this option as the IT department tells you which version you’re allowed to use. And if you’re a mobile developer you really don’t have choice but the OS you target.</a:t>
            </a:r>
          </a:p>
          <a:p>
            <a:r>
              <a:rPr lang="en-US" dirty="0" smtClean="0"/>
              <a:t>But even if you’re willing to go through the trouble of providing an installer in order to chain in the .NET Framework setup you may find that upgrading the .NET Framework can break other applications.</a:t>
            </a:r>
          </a:p>
          <a:p>
            <a:r>
              <a:rPr lang="en-US" dirty="0" smtClean="0"/>
              <a:t>Hold on – aren’t we saying that our upgrades are highly compatible? We are. And we take compatibility extremely seriously. We have rigorous reviews for any changes made to the .NET Framework. And for anything that could be a breaking change we have dedicated reviews to investigate the impact. We run a </a:t>
            </a:r>
            <a:r>
              <a:rPr lang="en-US" dirty="0" err="1" smtClean="0"/>
              <a:t>compat</a:t>
            </a:r>
            <a:r>
              <a:rPr lang="en-US" dirty="0" smtClean="0"/>
              <a:t> lab where we test many popular .NET applications to ensure that we don’t regress them. We also have the ability to tell which .NET Framework the application was compiled against. This allows us to maintain compatibility with existing applications while providing a better behavior for applications that opted-into targeting a later version of the .NET Framework.</a:t>
            </a:r>
          </a:p>
          <a:p>
            <a:r>
              <a:rPr lang="en-US" dirty="0" smtClean="0"/>
              <a:t>Unfortunately, we’ve also learned that even compatible changes can break applications. Let me provide a few examples:</a:t>
            </a:r>
          </a:p>
          <a:p>
            <a:r>
              <a:rPr lang="en-US" b="1" dirty="0" smtClean="0"/>
              <a:t>Adding an interface</a:t>
            </a:r>
            <a:r>
              <a:rPr lang="en-US" dirty="0" smtClean="0"/>
              <a:t> to an existing type can break applications because it might interfere with how the type is being serialized.</a:t>
            </a:r>
          </a:p>
          <a:p>
            <a:r>
              <a:rPr lang="en-US" b="1" dirty="0" smtClean="0"/>
              <a:t>Adding an overload</a:t>
            </a:r>
            <a:r>
              <a:rPr lang="en-US" dirty="0" smtClean="0"/>
              <a:t> to a method that previously didn’t had any overloads can break reflection consumers that never handled finding more than one method.</a:t>
            </a:r>
          </a:p>
          <a:p>
            <a:r>
              <a:rPr lang="en-US" b="1" dirty="0" smtClean="0"/>
              <a:t>Renaming an internal type</a:t>
            </a:r>
            <a:r>
              <a:rPr lang="en-US" dirty="0" smtClean="0"/>
              <a:t> can break applications if the type name was surfaced via a </a:t>
            </a:r>
            <a:r>
              <a:rPr lang="en-US" dirty="0" err="1" smtClean="0"/>
              <a:t>ToString</a:t>
            </a:r>
            <a:r>
              <a:rPr lang="en-US" dirty="0" smtClean="0"/>
              <a:t>() method.</a:t>
            </a:r>
          </a:p>
          <a:p>
            <a:r>
              <a:rPr lang="en-US" dirty="0" smtClean="0"/>
              <a:t>Those are all rare cases but when you have a customer base of 1.8 billion machines being 99.9% compatible can still mean that 1.8 million machines are affected.</a:t>
            </a:r>
          </a:p>
          <a:p>
            <a:r>
              <a:rPr lang="en-US" dirty="0" smtClean="0"/>
              <a:t>Interestingly enough, in many cases fixing impacted applications is fairly trivial. But the problem is that the application developer isn’t necessarily involved when the break occurs. Let’s look at a concrete example.</a:t>
            </a:r>
          </a:p>
          <a:p>
            <a:r>
              <a:rPr lang="en-US" dirty="0" smtClean="0"/>
              <a:t>You tested your application on .NET Framework 4 and that’s what you installed with your app. But some day one of your customers installed another application that upgraded the machine to .NET Framework 4.5. You don’t know your application is broken until that customer calls your support. At this point addressing the </a:t>
            </a:r>
            <a:r>
              <a:rPr lang="en-US" dirty="0" err="1" smtClean="0"/>
              <a:t>compat</a:t>
            </a:r>
            <a:r>
              <a:rPr lang="en-US" dirty="0" smtClean="0"/>
              <a:t> issue in your application is fairly expensive as you have to get the corresponding sources, setup a repro machine, debug the application, make the necessary changes, integrate them into the release branch, produce a new version of your software, test it, and finally release an update to your customers.</a:t>
            </a:r>
          </a:p>
          <a:p>
            <a:r>
              <a:rPr lang="en-US" dirty="0" smtClean="0"/>
              <a:t>Contrast this with the case where you decide you want to take advantage of a feature released in a later version of the .NET Framework. At this point in the development process, you’re already prepared to make changes to your application. If there is a minor </a:t>
            </a:r>
            <a:r>
              <a:rPr lang="en-US" dirty="0" err="1" smtClean="0"/>
              <a:t>compat</a:t>
            </a:r>
            <a:r>
              <a:rPr lang="en-US" dirty="0" smtClean="0"/>
              <a:t> glitch, you can easily handle it as part of the feature work.</a:t>
            </a:r>
          </a:p>
          <a:p>
            <a:r>
              <a:rPr lang="en-US" dirty="0" smtClean="0"/>
              <a:t>Due to these issues, it takes us a while to release a new version of the .NET Framework. And the more drastic the change, the more time we need to bake it. This results in the paradoxical situation where our betas are already fairly locked down and we’re pretty much unable to take design change requests.</a:t>
            </a:r>
          </a:p>
          <a:p>
            <a:r>
              <a:rPr lang="en-US" dirty="0" smtClean="0"/>
              <a:t>Two years ago, we’ve started to ship libraries on </a:t>
            </a:r>
            <a:r>
              <a:rPr lang="en-US" dirty="0" err="1" smtClean="0"/>
              <a:t>NuGet</a:t>
            </a:r>
            <a:r>
              <a:rPr lang="en-US" dirty="0" smtClean="0"/>
              <a:t>. Since we didn’t add those libraries to the .NET Framework we refer to them as “out-of-band”. Out-of- band libraries don’t suffer from the problem we just discussed because they are application-local. In other words, the libraries are deployed as if they were part of your application.</a:t>
            </a:r>
          </a:p>
          <a:p>
            <a:r>
              <a:rPr lang="en-US" dirty="0" smtClean="0"/>
              <a:t>This pretty much solves all the problems that prevent you from upgrading to a later version. Your ability to take a newer version is only limited by your ability to release a newer version of your application. It also means you’re in control which version of the library is being used by a specific application. Upgrades are done in the context of a single application without impacting any other application running on the same machine.</a:t>
            </a:r>
          </a:p>
          <a:p>
            <a:r>
              <a:rPr lang="en-US" dirty="0" smtClean="0"/>
              <a:t>This enables us to release updates in a much more agile fashion. </a:t>
            </a:r>
            <a:r>
              <a:rPr lang="en-US" dirty="0" err="1" smtClean="0"/>
              <a:t>NuGet</a:t>
            </a:r>
            <a:r>
              <a:rPr lang="en-US" dirty="0" smtClean="0"/>
              <a:t> also provides the notion of preview versions which allow us to release bits without yet committing on a specific API or behavior. This supports a workflow where we can provide you with our latest design and – if you don’t like it – simply change it. A good example of this is immutable collections. It had a beta period of about nine months. We spend a lot of time trying to get the design right before we shipped the very first version. Needless to say that the final design – thanks to the extensive feedback you provided – is way better than the initial version.</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9</a:t>
            </a:fld>
            <a:endParaRPr lang="de-DE"/>
          </a:p>
        </p:txBody>
      </p:sp>
    </p:spTree>
    <p:extLst>
      <p:ext uri="{BB962C8B-B14F-4D97-AF65-F5344CB8AC3E}">
        <p14:creationId xmlns:p14="http://schemas.microsoft.com/office/powerpoint/2010/main" val="39949982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Machine-wide frameworks versus application-local frameworks</a:t>
            </a:r>
          </a:p>
          <a:p>
            <a:r>
              <a:rPr lang="en-US" dirty="0" smtClean="0"/>
              <a:t>Another interesting challenge has to do with how the .NET Framework is deployed.</a:t>
            </a:r>
          </a:p>
          <a:p>
            <a:r>
              <a:rPr lang="en-US" dirty="0" smtClean="0"/>
              <a:t>The .NET Framework is a machine-wide framework. Any changes made to it affect all applications taking a dependency on it. Having a machine-wide framework was a deliberate decision because it solves those issues:</a:t>
            </a:r>
          </a:p>
          <a:p>
            <a:r>
              <a:rPr lang="en-US" dirty="0" smtClean="0"/>
              <a:t>It allows centralized servicing</a:t>
            </a:r>
          </a:p>
          <a:p>
            <a:r>
              <a:rPr lang="en-US" dirty="0" smtClean="0"/>
              <a:t>It reduces the disk space</a:t>
            </a:r>
          </a:p>
          <a:p>
            <a:r>
              <a:rPr lang="en-US" dirty="0" smtClean="0"/>
              <a:t>Allows sharing native images between applications</a:t>
            </a:r>
          </a:p>
          <a:p>
            <a:r>
              <a:rPr lang="en-US" dirty="0" smtClean="0"/>
              <a:t>But it also comes at a cost.</a:t>
            </a:r>
          </a:p>
          <a:p>
            <a:r>
              <a:rPr lang="en-US" dirty="0" smtClean="0"/>
              <a:t>For one, it’s complicated for application developers to take a dependency on a recently released framework. You either have to take a dependency on the latest OS or provide an application installer that is able to install the .NET Framework when the application is installed. If you’re a web developer you might not even have this option as the IT department tells you which version you’re allowed to use. And if you’re a mobile developer you really don’t have choice but the OS you target.</a:t>
            </a:r>
          </a:p>
          <a:p>
            <a:r>
              <a:rPr lang="en-US" dirty="0" smtClean="0"/>
              <a:t>But even if you’re willing to go through the trouble of providing an installer in order to chain in the .NET Framework setup you may find that upgrading the .NET Framework can break other applications.</a:t>
            </a:r>
          </a:p>
          <a:p>
            <a:r>
              <a:rPr lang="en-US" dirty="0" smtClean="0"/>
              <a:t>Hold on – aren’t we saying that our upgrades are highly compatible? We are. And we take compatibility extremely seriously. We have rigorous reviews for any changes made to the .NET Framework. And for anything that could be a breaking change we have dedicated reviews to investigate the impact. We run a </a:t>
            </a:r>
            <a:r>
              <a:rPr lang="en-US" dirty="0" err="1" smtClean="0"/>
              <a:t>compat</a:t>
            </a:r>
            <a:r>
              <a:rPr lang="en-US" dirty="0" smtClean="0"/>
              <a:t> lab where we test many popular .NET applications to ensure that we don’t regress them. We also have the ability to tell which .NET Framework the application was compiled against. This allows us to maintain compatibility with existing applications while providing a better behavior for applications that opted-into targeting a later version of the .NET Framework.</a:t>
            </a:r>
          </a:p>
          <a:p>
            <a:r>
              <a:rPr lang="en-US" dirty="0" smtClean="0"/>
              <a:t>Unfortunately, we’ve also learned that even compatible changes can break applications. Let me provide a few examples:</a:t>
            </a:r>
          </a:p>
          <a:p>
            <a:r>
              <a:rPr lang="en-US" b="1" dirty="0" smtClean="0"/>
              <a:t>Adding an interface</a:t>
            </a:r>
            <a:r>
              <a:rPr lang="en-US" dirty="0" smtClean="0"/>
              <a:t> to an existing type can break applications because it might interfere with how the type is being serialized.</a:t>
            </a:r>
          </a:p>
          <a:p>
            <a:r>
              <a:rPr lang="en-US" b="1" dirty="0" smtClean="0"/>
              <a:t>Adding an overload</a:t>
            </a:r>
            <a:r>
              <a:rPr lang="en-US" dirty="0" smtClean="0"/>
              <a:t> to a method that previously didn’t had any overloads can break reflection consumers that never handled finding more than one method.</a:t>
            </a:r>
          </a:p>
          <a:p>
            <a:r>
              <a:rPr lang="en-US" b="1" dirty="0" smtClean="0"/>
              <a:t>Renaming an internal type</a:t>
            </a:r>
            <a:r>
              <a:rPr lang="en-US" dirty="0" smtClean="0"/>
              <a:t> can break applications if the type name was surfaced via a </a:t>
            </a:r>
            <a:r>
              <a:rPr lang="en-US" dirty="0" err="1" smtClean="0"/>
              <a:t>ToString</a:t>
            </a:r>
            <a:r>
              <a:rPr lang="en-US" dirty="0" smtClean="0"/>
              <a:t>() method.</a:t>
            </a:r>
          </a:p>
          <a:p>
            <a:r>
              <a:rPr lang="en-US" dirty="0" smtClean="0"/>
              <a:t>Those are all rare cases but when you have a customer base of 1.8 billion machines being 99.9% compatible can still mean that 1.8 million machines are affected.</a:t>
            </a:r>
          </a:p>
          <a:p>
            <a:r>
              <a:rPr lang="en-US" dirty="0" smtClean="0"/>
              <a:t>Interestingly enough, in many cases fixing impacted applications is fairly trivial. But the problem is that the application developer isn’t necessarily involved when the break occurs. Let’s look at a concrete example.</a:t>
            </a:r>
          </a:p>
          <a:p>
            <a:r>
              <a:rPr lang="en-US" dirty="0" smtClean="0"/>
              <a:t>You tested your application on .NET Framework 4 and that’s what you installed with your app. But some day one of your customers installed another application that upgraded the machine to .NET Framework 4.5. You don’t know your application is broken until that customer calls your support. At this point addressing the </a:t>
            </a:r>
            <a:r>
              <a:rPr lang="en-US" dirty="0" err="1" smtClean="0"/>
              <a:t>compat</a:t>
            </a:r>
            <a:r>
              <a:rPr lang="en-US" dirty="0" smtClean="0"/>
              <a:t> issue in your application is fairly expensive as you have to get the corresponding sources, setup a repro machine, debug the application, make the necessary changes, integrate them into the release branch, produce a new version of your software, test it, and finally release an update to your customers.</a:t>
            </a:r>
          </a:p>
          <a:p>
            <a:r>
              <a:rPr lang="en-US" dirty="0" smtClean="0"/>
              <a:t>Contrast this with the case where you decide you want to take advantage of a feature released in a later version of the .NET Framework. At this point in the development process, you’re already prepared to make changes to your application. If there is a minor </a:t>
            </a:r>
            <a:r>
              <a:rPr lang="en-US" dirty="0" err="1" smtClean="0"/>
              <a:t>compat</a:t>
            </a:r>
            <a:r>
              <a:rPr lang="en-US" dirty="0" smtClean="0"/>
              <a:t> glitch, you can easily handle it as part of the feature work.</a:t>
            </a:r>
          </a:p>
          <a:p>
            <a:r>
              <a:rPr lang="en-US" dirty="0" smtClean="0"/>
              <a:t>Due to these issues, it takes us a while to release a new version of the .NET Framework. And the more drastic the change, the more time we need to bake it. This results in the paradoxical situation where our betas are already fairly locked down and we’re pretty much unable to take design change requests.</a:t>
            </a:r>
          </a:p>
          <a:p>
            <a:r>
              <a:rPr lang="en-US" dirty="0" smtClean="0"/>
              <a:t>Two years ago, we’ve started to ship libraries on </a:t>
            </a:r>
            <a:r>
              <a:rPr lang="en-US" dirty="0" err="1" smtClean="0"/>
              <a:t>NuGet</a:t>
            </a:r>
            <a:r>
              <a:rPr lang="en-US" dirty="0" smtClean="0"/>
              <a:t>. Since we didn’t add those libraries to the .NET Framework we refer to them as “out-of-band”. Out-of- band libraries don’t suffer from the problem we just discussed because they are application-local. In other words, the libraries are deployed as if they were part of your application.</a:t>
            </a:r>
          </a:p>
          <a:p>
            <a:r>
              <a:rPr lang="en-US" dirty="0" smtClean="0"/>
              <a:t>This pretty much solves all the problems that prevent you from upgrading to a later version. Your ability to take a newer version is only limited by your ability to release a newer version of your application. It also means you’re in control which version of the library is being used by a specific application. Upgrades are done in the context of a single application without impacting any other application running on the same machine.</a:t>
            </a:r>
          </a:p>
          <a:p>
            <a:r>
              <a:rPr lang="en-US" dirty="0" smtClean="0"/>
              <a:t>This enables us to release updates in a much more agile fashion. </a:t>
            </a:r>
            <a:r>
              <a:rPr lang="en-US" dirty="0" err="1" smtClean="0"/>
              <a:t>NuGet</a:t>
            </a:r>
            <a:r>
              <a:rPr lang="en-US" dirty="0" smtClean="0"/>
              <a:t> also provides the notion of preview versions which allow us to release bits without yet committing on a specific API or behavior. This supports a workflow where we can provide you with our latest design and – if you don’t like it – simply change it. A good example of this is immutable collections. It had a beta period of about nine months. We spend a lot of time trying to get the design right before we shipped the very first version. Needless to say that the final design – thanks to the extensive feedback you provided – is way better than the initial version.</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10</a:t>
            </a:fld>
            <a:endParaRPr lang="de-DE"/>
          </a:p>
        </p:txBody>
      </p:sp>
    </p:spTree>
    <p:extLst>
      <p:ext uri="{BB962C8B-B14F-4D97-AF65-F5344CB8AC3E}">
        <p14:creationId xmlns:p14="http://schemas.microsoft.com/office/powerpoint/2010/main" val="10236767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Enter .NET Core</a:t>
            </a:r>
          </a:p>
          <a:p>
            <a:r>
              <a:rPr lang="en-US" dirty="0" smtClean="0"/>
              <a:t>All these aspects caused us to rethink and change the approach of modelling the .NET platform moving forward. This resulted in the creation of .NET Core:</a:t>
            </a:r>
          </a:p>
          <a:p>
            <a:r>
              <a:rPr lang="en-US" b="1" dirty="0" smtClean="0"/>
              <a:t>.NET Core is a modular implementation that can be used in a wide variety of verticals, scaling from the data center to touch based devices, is available as open source, and is supported by Microsoft on Windows, Linux and Mac OSX.</a:t>
            </a:r>
          </a:p>
          <a:p>
            <a:r>
              <a:rPr lang="en-US" dirty="0" smtClean="0"/>
              <a:t>Let me go into a bit more detail of how .NET Core looks like and how it addresses the issues I discussed earlier.</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13</a:t>
            </a:fld>
            <a:endParaRPr lang="de-DE"/>
          </a:p>
        </p:txBody>
      </p:sp>
    </p:spTree>
    <p:extLst>
      <p:ext uri="{BB962C8B-B14F-4D97-AF65-F5344CB8AC3E}">
        <p14:creationId xmlns:p14="http://schemas.microsoft.com/office/powerpoint/2010/main" val="405359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b="1" dirty="0" smtClean="0"/>
              <a:t>Unified implementation for .NET Native and ASP.NET</a:t>
            </a:r>
          </a:p>
          <a:p>
            <a:r>
              <a:rPr lang="en-US" dirty="0" smtClean="0"/>
              <a:t>When we designed .NET Native it was clear that we can’t use the .NET Framework as the foundation for the framework class libraries. That’s because .NET Native essentially merges the framework with the application, and then removes the pieces that aren’t needed by the application before it generates the native code (I’m grossly simplifying this process here. For more details, take a look at this </a:t>
            </a:r>
            <a:r>
              <a:rPr lang="en-US" dirty="0" smtClean="0">
                <a:hlinkClick r:id="rId3"/>
              </a:rPr>
              <a:t>deep dive</a:t>
            </a:r>
            <a:r>
              <a:rPr lang="en-US" dirty="0" smtClean="0"/>
              <a:t>). As I explained earlier, the .NET Framework implementation isn’t factored which makes it quite challenging for a linker to reduce how much of the framework gets compiled into the application – the dependency closure is just too large.</a:t>
            </a:r>
          </a:p>
          <a:p>
            <a:r>
              <a:rPr lang="en-US" dirty="0" smtClean="0"/>
              <a:t>ASP.NET 5 faced similar challenges. Although it doesn’t use .NET Native one of the goals of the new ASP.NET 5 web stack was to provide an XCOPY deployable stack so that web developers don’t have coordinate with their IT department in order to take dependencies on later versions. In that scenario it’s also important to minimize the size of the framework as it needs to be deployed alongside the application.</a:t>
            </a:r>
          </a:p>
          <a:p>
            <a:r>
              <a:rPr lang="en-US" dirty="0" smtClean="0"/>
              <a:t>.NET Core is essentially a fork of the NET Framework whose implementation is also optimized around factoring concerns. Even though the scenarios of .NET Native (touch based devices) and ASP.NET 5 (server side web development) are quite different, we were able to provide a unified Base Class Library (BCL).</a:t>
            </a:r>
          </a:p>
          <a:p>
            <a:r>
              <a:rPr lang="en-US" dirty="0" smtClean="0"/>
              <a:t>The API surface area for the .NET Core BCL is identical for both .NET Native as well ASP.NET 5. At the bottom of the BCL we have a very thin layer that is specific to the .NET runtime. We’ve currently two implementations: one is specific to the .NET Native runtime and one that is specific to </a:t>
            </a:r>
            <a:r>
              <a:rPr lang="en-US" dirty="0" err="1" smtClean="0"/>
              <a:t>CoreCLR</a:t>
            </a:r>
            <a:r>
              <a:rPr lang="en-US" dirty="0" smtClean="0"/>
              <a:t>, which is used by ASP.NET 5. However, that layer doesn’t change very often. It contains types like String and Int32. The majority of the BCL are pure MSIL assemblies that can be shared as-is. In other words, the APIs don’t just look the same – they share the same implementation. For example, there is no reason to have different implementations for collections.</a:t>
            </a:r>
          </a:p>
          <a:p>
            <a:r>
              <a:rPr lang="en-US" dirty="0" smtClean="0"/>
              <a:t>On top of the BCL, there are app-model specific APIs. For instance, the .NET Native side provides APIs that are specific to Windows client development, such as </a:t>
            </a:r>
            <a:r>
              <a:rPr lang="en-US" dirty="0" err="1" smtClean="0"/>
              <a:t>WinRT</a:t>
            </a:r>
            <a:r>
              <a:rPr lang="en-US" dirty="0" smtClean="0"/>
              <a:t> interop. ASP.NET 5 adds APIs such as MVC that are specific to server- side web development.</a:t>
            </a:r>
          </a:p>
          <a:p>
            <a:r>
              <a:rPr lang="en-US" dirty="0" smtClean="0"/>
              <a:t>We think of .NET Core as not being specific to either .NET Native nor ASP.NET 5 – the BCL and the runtimes are general purpose and designed to be modular. As such, it forms the foundation for all future .NET verticals.</a:t>
            </a:r>
          </a:p>
          <a:p>
            <a:endParaRPr lang="de-DE" dirty="0"/>
          </a:p>
        </p:txBody>
      </p:sp>
      <p:sp>
        <p:nvSpPr>
          <p:cNvPr id="4" name="Foliennummernplatzhalter 3"/>
          <p:cNvSpPr>
            <a:spLocks noGrp="1"/>
          </p:cNvSpPr>
          <p:nvPr>
            <p:ph type="sldNum" sz="quarter" idx="10"/>
          </p:nvPr>
        </p:nvSpPr>
        <p:spPr/>
        <p:txBody>
          <a:bodyPr/>
          <a:lstStyle/>
          <a:p>
            <a:fld id="{045DF8C5-8863-42A5-A8F6-0B1987A48BE9}" type="slidenum">
              <a:rPr lang="de-DE" smtClean="0"/>
              <a:t>14</a:t>
            </a:fld>
            <a:endParaRPr lang="de-DE"/>
          </a:p>
        </p:txBody>
      </p:sp>
    </p:spTree>
    <p:extLst>
      <p:ext uri="{BB962C8B-B14F-4D97-AF65-F5344CB8AC3E}">
        <p14:creationId xmlns:p14="http://schemas.microsoft.com/office/powerpoint/2010/main" val="3026949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19" name="Rechteck 18"/>
          <p:cNvSpPr/>
          <p:nvPr/>
        </p:nvSpPr>
        <p:spPr>
          <a:xfrm>
            <a:off x="0" y="0"/>
            <a:ext cx="9144000" cy="3861048"/>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el 7"/>
          <p:cNvSpPr>
            <a:spLocks noGrp="1"/>
          </p:cNvSpPr>
          <p:nvPr>
            <p:ph type="ctrTitle"/>
          </p:nvPr>
        </p:nvSpPr>
        <p:spPr>
          <a:xfrm>
            <a:off x="457200" y="2348880"/>
            <a:ext cx="8458200" cy="1470025"/>
          </a:xfrm>
        </p:spPr>
        <p:txBody>
          <a:bodyPr anchor="b"/>
          <a:lstStyle>
            <a:lvl1pPr>
              <a:defRPr sz="4400">
                <a:solidFill>
                  <a:schemeClr val="bg1"/>
                </a:solidFill>
              </a:defRPr>
            </a:lvl1pPr>
          </a:lstStyle>
          <a:p>
            <a:r>
              <a:rPr kumimoji="0" lang="de-DE" dirty="0" smtClean="0"/>
              <a:t>Titelmasterformat durch Klicken bearbeiten</a:t>
            </a:r>
            <a:endParaRPr kumimoji="0" lang="en-US" dirty="0"/>
          </a:p>
        </p:txBody>
      </p:sp>
      <p:sp>
        <p:nvSpPr>
          <p:cNvPr id="9" name="Untertitel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e-DE" smtClean="0"/>
              <a:t>Formatvorlage des Untertitelmasters durch Klicken bearbeiten</a:t>
            </a:r>
            <a:endParaRPr kumimoji="0" lang="en-US"/>
          </a:p>
        </p:txBody>
      </p:sp>
      <p:sp>
        <p:nvSpPr>
          <p:cNvPr id="28" name="Datumsplatzhalter 27"/>
          <p:cNvSpPr>
            <a:spLocks noGrp="1"/>
          </p:cNvSpPr>
          <p:nvPr>
            <p:ph type="dt" sz="half" idx="10"/>
          </p:nvPr>
        </p:nvSpPr>
        <p:spPr>
          <a:xfrm>
            <a:off x="6705600" y="4206240"/>
            <a:ext cx="960120" cy="457200"/>
          </a:xfrm>
        </p:spPr>
        <p:txBody>
          <a:bodyPr/>
          <a:lstStyle/>
          <a:p>
            <a:fld id="{0DE8DA8E-6624-4FDF-9692-BDD6B50C61E7}" type="datetimeFigureOut">
              <a:rPr lang="de-DE" smtClean="0"/>
              <a:t>19.02.2015</a:t>
            </a:fld>
            <a:endParaRPr lang="de-DE"/>
          </a:p>
        </p:txBody>
      </p:sp>
      <p:sp>
        <p:nvSpPr>
          <p:cNvPr id="17" name="Fußzeilenplatzhalter 16"/>
          <p:cNvSpPr>
            <a:spLocks noGrp="1"/>
          </p:cNvSpPr>
          <p:nvPr>
            <p:ph type="ftr" sz="quarter" idx="11"/>
          </p:nvPr>
        </p:nvSpPr>
        <p:spPr>
          <a:xfrm>
            <a:off x="5410200" y="4205288"/>
            <a:ext cx="1295400" cy="457200"/>
          </a:xfrm>
        </p:spPr>
        <p:txBody>
          <a:bodyPr/>
          <a:lstStyle/>
          <a:p>
            <a:endParaRPr lang="de-DE"/>
          </a:p>
        </p:txBody>
      </p:sp>
      <p:sp>
        <p:nvSpPr>
          <p:cNvPr id="29" name="Foliennummernplatzhalt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27061247-F33B-433C-A1D8-6E8E9975472C}" type="slidenum">
              <a:rPr lang="de-DE" smtClean="0"/>
              <a:t>‹Nr.›</a:t>
            </a:fld>
            <a:endParaRPr lang="de-DE"/>
          </a:p>
        </p:txBody>
      </p:sp>
      <p:sp>
        <p:nvSpPr>
          <p:cNvPr id="18" name="Rechteck 17"/>
          <p:cNvSpPr/>
          <p:nvPr userDrawn="1"/>
        </p:nvSpPr>
        <p:spPr>
          <a:xfrm>
            <a:off x="1" y="429353"/>
            <a:ext cx="9144000" cy="310663"/>
          </a:xfrm>
          <a:prstGeom prst="rect">
            <a:avLst/>
          </a:prstGeom>
          <a:solidFill>
            <a:srgbClr val="3A3A3A"/>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0" name="Ellipse 19"/>
          <p:cNvSpPr/>
          <p:nvPr userDrawn="1"/>
        </p:nvSpPr>
        <p:spPr>
          <a:xfrm>
            <a:off x="269512" y="44624"/>
            <a:ext cx="1080120" cy="1080120"/>
          </a:xfrm>
          <a:prstGeom prst="ellipse">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Ellipse 20"/>
          <p:cNvSpPr/>
          <p:nvPr userDrawn="1"/>
        </p:nvSpPr>
        <p:spPr>
          <a:xfrm>
            <a:off x="179512" y="494684"/>
            <a:ext cx="180000" cy="180000"/>
          </a:xfrm>
          <a:prstGeom prst="ellipse">
            <a:avLst/>
          </a:prstGeom>
          <a:solidFill>
            <a:srgbClr val="CF18FD"/>
          </a:solidFill>
          <a:ln w="38100">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Textfeld 21"/>
          <p:cNvSpPr txBox="1"/>
          <p:nvPr userDrawn="1"/>
        </p:nvSpPr>
        <p:spPr>
          <a:xfrm>
            <a:off x="323528" y="266989"/>
            <a:ext cx="936104" cy="523220"/>
          </a:xfrm>
          <a:prstGeom prst="rect">
            <a:avLst/>
          </a:prstGeom>
          <a:noFill/>
        </p:spPr>
        <p:txBody>
          <a:bodyPr wrap="square" rtlCol="0">
            <a:spAutoFit/>
          </a:bodyPr>
          <a:lstStyle/>
          <a:p>
            <a:r>
              <a:rPr lang="de-DE" sz="2800" b="1" dirty="0" smtClean="0">
                <a:solidFill>
                  <a:schemeClr val="bg1"/>
                </a:solidFill>
                <a:latin typeface="Arial" panose="020B0604020202020204" pitchFamily="34" charset="0"/>
                <a:cs typeface="Arial" panose="020B0604020202020204" pitchFamily="34" charset="0"/>
              </a:rPr>
              <a:t>NET</a:t>
            </a:r>
            <a:endParaRPr lang="de-DE" b="1" dirty="0">
              <a:solidFill>
                <a:schemeClr val="bg1"/>
              </a:solidFill>
              <a:latin typeface="Arial" panose="020B0604020202020204" pitchFamily="34" charset="0"/>
              <a:cs typeface="Arial" panose="020B060402020202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p:txBody>
          <a:bodyPr vert="eaVer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0DE8DA8E-6624-4FDF-9692-BDD6B50C61E7}" type="datetimeFigureOut">
              <a:rPr lang="de-DE" smtClean="0"/>
              <a:t>19.02.2015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781800" y="1143000"/>
            <a:ext cx="1905000" cy="5486400"/>
          </a:xfrm>
        </p:spPr>
        <p:txBody>
          <a:bodyPr vert="eaVert"/>
          <a:lstStyle/>
          <a:p>
            <a:r>
              <a:rPr kumimoji="0" lang="de-DE" smtClean="0"/>
              <a:t>Titelmasterformat durch Klicken bearbeiten</a:t>
            </a:r>
            <a:endParaRPr kumimoji="0" lang="en-US"/>
          </a:p>
        </p:txBody>
      </p:sp>
      <p:sp>
        <p:nvSpPr>
          <p:cNvPr id="3" name="Vertikaler Textplatzhalter 2"/>
          <p:cNvSpPr>
            <a:spLocks noGrp="1"/>
          </p:cNvSpPr>
          <p:nvPr>
            <p:ph type="body" orient="vert" idx="1"/>
          </p:nvPr>
        </p:nvSpPr>
        <p:spPr>
          <a:xfrm>
            <a:off x="457200" y="1143000"/>
            <a:ext cx="6248400" cy="5486400"/>
          </a:xfrm>
        </p:spPr>
        <p:txBody>
          <a:bodyPr vert="eaVert"/>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0DE8DA8E-6624-4FDF-9692-BDD6B50C61E7}" type="datetimeFigureOut">
              <a:rPr lang="de-DE" smtClean="0"/>
              <a:t>19.02.2015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Inhaltsplatzhalter 2"/>
          <p:cNvSpPr>
            <a:spLocks noGrp="1"/>
          </p:cNvSpPr>
          <p:nvPr>
            <p:ph idx="1"/>
          </p:nvPr>
        </p:nvSpPr>
        <p:spPr/>
        <p:txBody>
          <a:body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Datumsplatzhalter 3"/>
          <p:cNvSpPr>
            <a:spLocks noGrp="1"/>
          </p:cNvSpPr>
          <p:nvPr>
            <p:ph type="dt" sz="half" idx="10"/>
          </p:nvPr>
        </p:nvSpPr>
        <p:spPr/>
        <p:txBody>
          <a:bodyPr/>
          <a:lstStyle/>
          <a:p>
            <a:fld id="{0DE8DA8E-6624-4FDF-9692-BDD6B50C61E7}" type="datetimeFigureOut">
              <a:rPr lang="de-DE" smtClean="0"/>
              <a:t>19.02.2015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e-DE" smtClean="0"/>
              <a:t>Textmasterformat bearbeiten</a:t>
            </a:r>
          </a:p>
        </p:txBody>
      </p:sp>
      <p:sp>
        <p:nvSpPr>
          <p:cNvPr id="4" name="Datumsplatzhalter 3"/>
          <p:cNvSpPr>
            <a:spLocks noGrp="1"/>
          </p:cNvSpPr>
          <p:nvPr>
            <p:ph type="dt" sz="half" idx="10"/>
          </p:nvPr>
        </p:nvSpPr>
        <p:spPr/>
        <p:txBody>
          <a:bodyPr/>
          <a:lstStyle/>
          <a:p>
            <a:fld id="{0DE8DA8E-6624-4FDF-9692-BDD6B50C61E7}" type="datetimeFigureOut">
              <a:rPr lang="de-DE" smtClean="0"/>
              <a:t>19.02.2015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de-DE" smtClean="0"/>
              <a:t>Titelmasterformat durch Klicken bearbeiten</a:t>
            </a:r>
            <a:endParaRPr kumimoji="0" lang="en-US"/>
          </a:p>
        </p:txBody>
      </p:sp>
      <p:sp>
        <p:nvSpPr>
          <p:cNvPr id="3" name="Inhaltsplatzhalt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4" name="Inhaltsplatzhalt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0DE8DA8E-6624-4FDF-9692-BDD6B50C61E7}" type="datetimeFigureOut">
              <a:rPr lang="de-DE" smtClean="0"/>
              <a:t>19.02.2015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381000" y="1143000"/>
            <a:ext cx="8382000" cy="1069848"/>
          </a:xfrm>
        </p:spPr>
        <p:txBody>
          <a:bodyPr anchor="ctr"/>
          <a:lstStyle>
            <a:lvl1pPr>
              <a:defRPr sz="4000" b="0" i="0" cap="none" baseline="0"/>
            </a:lvl1pPr>
          </a:lstStyle>
          <a:p>
            <a:r>
              <a:rPr kumimoji="0" lang="de-DE" smtClean="0"/>
              <a:t>Titelmasterformat durch Klicken bearbeiten</a:t>
            </a:r>
            <a:endParaRPr kumimoji="0" lang="en-US"/>
          </a:p>
        </p:txBody>
      </p:sp>
      <p:sp>
        <p:nvSpPr>
          <p:cNvPr id="3" name="Textplatzhalt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 bearbeiten</a:t>
            </a:r>
          </a:p>
        </p:txBody>
      </p:sp>
      <p:sp>
        <p:nvSpPr>
          <p:cNvPr id="4" name="Textplatzhalt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e-DE" smtClean="0"/>
              <a:t>Textmasterformat bearbeiten</a:t>
            </a:r>
          </a:p>
        </p:txBody>
      </p:sp>
      <p:sp>
        <p:nvSpPr>
          <p:cNvPr id="5" name="Inhaltsplatzhalt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6" name="Inhaltsplatzhalt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26" name="Datumsplatzhalter 25"/>
          <p:cNvSpPr>
            <a:spLocks noGrp="1"/>
          </p:cNvSpPr>
          <p:nvPr>
            <p:ph type="dt" sz="half" idx="10"/>
          </p:nvPr>
        </p:nvSpPr>
        <p:spPr/>
        <p:txBody>
          <a:bodyPr rtlCol="0"/>
          <a:lstStyle/>
          <a:p>
            <a:fld id="{0DE8DA8E-6624-4FDF-9692-BDD6B50C61E7}" type="datetimeFigureOut">
              <a:rPr lang="de-DE" smtClean="0"/>
              <a:t>19.02.2015</a:t>
            </a:fld>
            <a:endParaRPr lang="de-DE"/>
          </a:p>
        </p:txBody>
      </p:sp>
      <p:sp>
        <p:nvSpPr>
          <p:cNvPr id="27" name="Foliennummernplatzhalter 26"/>
          <p:cNvSpPr>
            <a:spLocks noGrp="1"/>
          </p:cNvSpPr>
          <p:nvPr>
            <p:ph type="sldNum" sz="quarter" idx="11"/>
          </p:nvPr>
        </p:nvSpPr>
        <p:spPr/>
        <p:txBody>
          <a:bodyPr rtlCol="0"/>
          <a:lstStyle/>
          <a:p>
            <a:fld id="{27061247-F33B-433C-A1D8-6E8E9975472C}" type="slidenum">
              <a:rPr lang="de-DE" smtClean="0"/>
              <a:t>‹Nr.›</a:t>
            </a:fld>
            <a:endParaRPr lang="de-DE"/>
          </a:p>
        </p:txBody>
      </p:sp>
      <p:sp>
        <p:nvSpPr>
          <p:cNvPr id="28" name="Fußzeilenplatzhalter 27"/>
          <p:cNvSpPr>
            <a:spLocks noGrp="1"/>
          </p:cNvSpPr>
          <p:nvPr>
            <p:ph type="ftr" sz="quarter" idx="12"/>
          </p:nvPr>
        </p:nvSpPr>
        <p:spPr/>
        <p:txBody>
          <a:bodyPr rtlCol="0"/>
          <a:lstStyle/>
          <a:p>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de-DE" smtClean="0"/>
              <a:t>Titelmasterformat durch Klicken bearbeiten</a:t>
            </a:r>
            <a:endParaRPr kumimoji="0" lang="en-US"/>
          </a:p>
        </p:txBody>
      </p:sp>
      <p:sp>
        <p:nvSpPr>
          <p:cNvPr id="3" name="Datumsplatzhalter 2"/>
          <p:cNvSpPr>
            <a:spLocks noGrp="1"/>
          </p:cNvSpPr>
          <p:nvPr>
            <p:ph type="dt" sz="half" idx="10"/>
          </p:nvPr>
        </p:nvSpPr>
        <p:spPr>
          <a:xfrm>
            <a:off x="6583680" y="612648"/>
            <a:ext cx="957264" cy="457200"/>
          </a:xfrm>
        </p:spPr>
        <p:txBody>
          <a:bodyPr/>
          <a:lstStyle/>
          <a:p>
            <a:fld id="{0DE8DA8E-6624-4FDF-9692-BDD6B50C61E7}" type="datetimeFigureOut">
              <a:rPr lang="de-DE" smtClean="0"/>
              <a:t>19.02.2015</a:t>
            </a:fld>
            <a:endParaRPr lang="de-DE"/>
          </a:p>
        </p:txBody>
      </p:sp>
      <p:sp>
        <p:nvSpPr>
          <p:cNvPr id="4" name="Fußzeilenplatzhalter 3"/>
          <p:cNvSpPr>
            <a:spLocks noGrp="1"/>
          </p:cNvSpPr>
          <p:nvPr>
            <p:ph type="ftr" sz="quarter" idx="11"/>
          </p:nvPr>
        </p:nvSpPr>
        <p:spPr>
          <a:xfrm>
            <a:off x="5257800" y="612648"/>
            <a:ext cx="1325880" cy="457200"/>
          </a:xfrm>
        </p:spPr>
        <p:txBody>
          <a:bodyPr/>
          <a:lstStyle/>
          <a:p>
            <a:endParaRPr lang="de-DE"/>
          </a:p>
        </p:txBody>
      </p:sp>
      <p:sp>
        <p:nvSpPr>
          <p:cNvPr id="5" name="Foliennummernplatzhalter 4"/>
          <p:cNvSpPr>
            <a:spLocks noGrp="1"/>
          </p:cNvSpPr>
          <p:nvPr>
            <p:ph type="sldNum" sz="quarter" idx="12"/>
          </p:nvPr>
        </p:nvSpPr>
        <p:spPr>
          <a:xfrm>
            <a:off x="8174736" y="2272"/>
            <a:ext cx="762000" cy="365760"/>
          </a:xfrm>
        </p:spPr>
        <p:txBody>
          <a:bodyPr/>
          <a:lstStyle/>
          <a:p>
            <a:fld id="{27061247-F33B-433C-A1D8-6E8E9975472C}"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0DE8DA8E-6624-4FDF-9692-BDD6B50C61E7}" type="datetimeFigureOut">
              <a:rPr lang="de-DE" smtClean="0"/>
              <a:t>19.02.2015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353496" y="1101970"/>
            <a:ext cx="3383280" cy="877824"/>
          </a:xfrm>
        </p:spPr>
        <p:txBody>
          <a:bodyPr anchor="b"/>
          <a:lstStyle>
            <a:lvl1pPr algn="l">
              <a:buNone/>
              <a:defRPr sz="1800" b="1"/>
            </a:lvl1pPr>
          </a:lstStyle>
          <a:p>
            <a:r>
              <a:rPr kumimoji="0" lang="de-DE" smtClean="0"/>
              <a:t>Titelmasterformat durch Klicken bearbeiten</a:t>
            </a:r>
            <a:endParaRPr kumimoji="0" lang="en-US"/>
          </a:p>
        </p:txBody>
      </p:sp>
      <p:sp>
        <p:nvSpPr>
          <p:cNvPr id="3" name="Textplatzhalt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de-DE" smtClean="0"/>
              <a:t>Textmasterformat bearbeiten</a:t>
            </a:r>
          </a:p>
        </p:txBody>
      </p:sp>
      <p:sp>
        <p:nvSpPr>
          <p:cNvPr id="4" name="Inhaltsplatzhalt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de-DE" smtClean="0"/>
              <a:t>Textmasterformat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kumimoji="0" lang="en-US"/>
          </a:p>
        </p:txBody>
      </p:sp>
      <p:sp>
        <p:nvSpPr>
          <p:cNvPr id="5" name="Datumsplatzhalter 4"/>
          <p:cNvSpPr>
            <a:spLocks noGrp="1"/>
          </p:cNvSpPr>
          <p:nvPr>
            <p:ph type="dt" sz="half" idx="10"/>
          </p:nvPr>
        </p:nvSpPr>
        <p:spPr/>
        <p:txBody>
          <a:bodyPr/>
          <a:lstStyle/>
          <a:p>
            <a:fld id="{0DE8DA8E-6624-4FDF-9692-BDD6B50C61E7}" type="datetimeFigureOut">
              <a:rPr lang="de-DE" smtClean="0"/>
              <a:t>19.02.2015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de-DE" smtClean="0"/>
              <a:t>Titelmasterformat durch Klicken bearbeiten</a:t>
            </a:r>
            <a:endParaRPr kumimoji="0" lang="en-US"/>
          </a:p>
        </p:txBody>
      </p:sp>
      <p:sp>
        <p:nvSpPr>
          <p:cNvPr id="3" name="Bildplatzhalt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de-DE" smtClean="0"/>
              <a:t>Bild durch Klicken auf Symbol hinzufügen</a:t>
            </a:r>
            <a:endParaRPr kumimoji="0" lang="en-US" dirty="0"/>
          </a:p>
        </p:txBody>
      </p:sp>
      <p:sp>
        <p:nvSpPr>
          <p:cNvPr id="4" name="Textplatzhalt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de-DE" smtClean="0"/>
              <a:t>Textmasterformat bearbeiten</a:t>
            </a:r>
          </a:p>
        </p:txBody>
      </p:sp>
      <p:sp>
        <p:nvSpPr>
          <p:cNvPr id="5" name="Datumsplatzhalter 4"/>
          <p:cNvSpPr>
            <a:spLocks noGrp="1"/>
          </p:cNvSpPr>
          <p:nvPr>
            <p:ph type="dt" sz="half" idx="10"/>
          </p:nvPr>
        </p:nvSpPr>
        <p:spPr/>
        <p:txBody>
          <a:bodyPr/>
          <a:lstStyle/>
          <a:p>
            <a:fld id="{0DE8DA8E-6624-4FDF-9692-BDD6B50C61E7}" type="datetimeFigureOut">
              <a:rPr lang="de-DE" smtClean="0"/>
              <a:t>19.02.2015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061247-F33B-433C-A1D8-6E8E9975472C}"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9" name="Rechteck 28"/>
          <p:cNvSpPr/>
          <p:nvPr/>
        </p:nvSpPr>
        <p:spPr>
          <a:xfrm>
            <a:off x="1" y="429353"/>
            <a:ext cx="9144000" cy="310663"/>
          </a:xfrm>
          <a:prstGeom prst="rect">
            <a:avLst/>
          </a:prstGeom>
          <a:solidFill>
            <a:srgbClr val="3A3A3A"/>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Titelplatzhalter 21"/>
          <p:cNvSpPr>
            <a:spLocks noGrp="1"/>
          </p:cNvSpPr>
          <p:nvPr>
            <p:ph type="title"/>
          </p:nvPr>
        </p:nvSpPr>
        <p:spPr>
          <a:xfrm>
            <a:off x="457200" y="1143000"/>
            <a:ext cx="8229600" cy="1066800"/>
          </a:xfrm>
          <a:prstGeom prst="rect">
            <a:avLst/>
          </a:prstGeom>
        </p:spPr>
        <p:txBody>
          <a:bodyPr vert="horz" anchor="ctr">
            <a:normAutofit/>
          </a:bodyPr>
          <a:lstStyle/>
          <a:p>
            <a:r>
              <a:rPr kumimoji="0" lang="de-DE" smtClean="0"/>
              <a:t>Titelmasterformat durch Klicken bearbeiten</a:t>
            </a:r>
            <a:endParaRPr kumimoji="0" lang="en-US"/>
          </a:p>
        </p:txBody>
      </p:sp>
      <p:sp>
        <p:nvSpPr>
          <p:cNvPr id="13" name="Textplatzhalt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de-DE" smtClean="0"/>
              <a:t>Textmasterformat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14" name="Datumsplatzhalter 13"/>
          <p:cNvSpPr>
            <a:spLocks noGrp="1"/>
          </p:cNvSpPr>
          <p:nvPr>
            <p:ph type="dt" sz="half" idx="2"/>
          </p:nvPr>
        </p:nvSpPr>
        <p:spPr>
          <a:xfrm>
            <a:off x="6586536" y="740016"/>
            <a:ext cx="957264" cy="329832"/>
          </a:xfrm>
          <a:prstGeom prst="rect">
            <a:avLst/>
          </a:prstGeom>
        </p:spPr>
        <p:txBody>
          <a:bodyPr vert="horz"/>
          <a:lstStyle>
            <a:lvl1pPr algn="l" eaLnBrk="1" latinLnBrk="0" hangingPunct="1">
              <a:defRPr kumimoji="0" sz="800">
                <a:solidFill>
                  <a:schemeClr val="accent2"/>
                </a:solidFill>
              </a:defRPr>
            </a:lvl1pPr>
          </a:lstStyle>
          <a:p>
            <a:fld id="{0DE8DA8E-6624-4FDF-9692-BDD6B50C61E7}" type="datetimeFigureOut">
              <a:rPr lang="de-DE" smtClean="0"/>
              <a:t>19.02.2015</a:t>
            </a:fld>
            <a:endParaRPr lang="de-DE"/>
          </a:p>
        </p:txBody>
      </p:sp>
      <p:sp>
        <p:nvSpPr>
          <p:cNvPr id="3" name="Fußzeilenplatzhalter 2"/>
          <p:cNvSpPr>
            <a:spLocks noGrp="1"/>
          </p:cNvSpPr>
          <p:nvPr>
            <p:ph type="ftr" sz="quarter" idx="3"/>
          </p:nvPr>
        </p:nvSpPr>
        <p:spPr>
          <a:xfrm>
            <a:off x="5257800" y="740016"/>
            <a:ext cx="1325880" cy="329832"/>
          </a:xfrm>
          <a:prstGeom prst="rect">
            <a:avLst/>
          </a:prstGeom>
        </p:spPr>
        <p:txBody>
          <a:bodyPr vert="horz"/>
          <a:lstStyle>
            <a:lvl1pPr algn="r" eaLnBrk="1" latinLnBrk="0" hangingPunct="1">
              <a:defRPr kumimoji="0" sz="800">
                <a:solidFill>
                  <a:schemeClr val="accent2"/>
                </a:solidFill>
              </a:defRPr>
            </a:lvl1pPr>
          </a:lstStyle>
          <a:p>
            <a:endParaRPr lang="de-DE" dirty="0"/>
          </a:p>
        </p:txBody>
      </p:sp>
      <p:sp>
        <p:nvSpPr>
          <p:cNvPr id="23" name="Foliennummernplatzhalt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27061247-F33B-433C-A1D8-6E8E9975472C}" type="slidenum">
              <a:rPr lang="de-DE" smtClean="0"/>
              <a:t>‹Nr.›</a:t>
            </a:fld>
            <a:endParaRPr lang="de-DE" dirty="0"/>
          </a:p>
        </p:txBody>
      </p:sp>
      <p:sp>
        <p:nvSpPr>
          <p:cNvPr id="5" name="Ellipse 4"/>
          <p:cNvSpPr/>
          <p:nvPr userDrawn="1"/>
        </p:nvSpPr>
        <p:spPr>
          <a:xfrm>
            <a:off x="269512" y="44624"/>
            <a:ext cx="1080120" cy="1080120"/>
          </a:xfrm>
          <a:prstGeom prst="ellipse">
            <a:avLst/>
          </a:prstGeom>
          <a:solidFill>
            <a:srgbClr val="68217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Ellipse 5"/>
          <p:cNvSpPr/>
          <p:nvPr userDrawn="1"/>
        </p:nvSpPr>
        <p:spPr>
          <a:xfrm>
            <a:off x="179512" y="494684"/>
            <a:ext cx="180000" cy="180000"/>
          </a:xfrm>
          <a:prstGeom prst="ellipse">
            <a:avLst/>
          </a:prstGeom>
          <a:solidFill>
            <a:srgbClr val="CF18FD"/>
          </a:solidFill>
          <a:ln w="38100">
            <a:solidFill>
              <a:srgbClr val="3A3A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extfeld 6"/>
          <p:cNvSpPr txBox="1"/>
          <p:nvPr userDrawn="1"/>
        </p:nvSpPr>
        <p:spPr>
          <a:xfrm>
            <a:off x="323528" y="266989"/>
            <a:ext cx="936104" cy="523220"/>
          </a:xfrm>
          <a:prstGeom prst="rect">
            <a:avLst/>
          </a:prstGeom>
          <a:noFill/>
        </p:spPr>
        <p:txBody>
          <a:bodyPr wrap="square" rtlCol="0">
            <a:spAutoFit/>
          </a:bodyPr>
          <a:lstStyle/>
          <a:p>
            <a:r>
              <a:rPr lang="de-DE" sz="2800" b="1" dirty="0" smtClean="0">
                <a:solidFill>
                  <a:schemeClr val="bg1"/>
                </a:solidFill>
                <a:latin typeface="Arial" panose="020B0604020202020204" pitchFamily="34" charset="0"/>
                <a:cs typeface="Arial" panose="020B0604020202020204" pitchFamily="34" charset="0"/>
              </a:rPr>
              <a:t>NET</a:t>
            </a:r>
            <a:endParaRPr lang="de-DE" b="1" dirty="0">
              <a:solidFill>
                <a:schemeClr val="bg1"/>
              </a:solidFill>
              <a:latin typeface="Arial" panose="020B0604020202020204" pitchFamily="34" charset="0"/>
              <a:cs typeface="Arial" panose="020B0604020202020204" pitchFamily="34" charset="0"/>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nuget.org/packages/System.Collections.Immutable" TargetMode="External"/><Relationship Id="rId2" Type="http://schemas.openxmlformats.org/officeDocument/2006/relationships/hyperlink" Target="https://www.nuget.org/packages/Microsoft.Bcl.Immutabl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blogs.msdn.com/b/dotnet/archive/2014/12/04/introducing-net-core.aspx"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en-US" dirty="0" smtClean="0"/>
              <a:t>.NET </a:t>
            </a:r>
            <a:r>
              <a:rPr lang="en-US" dirty="0"/>
              <a:t>Core</a:t>
            </a:r>
            <a:br>
              <a:rPr lang="en-US" dirty="0"/>
            </a:br>
            <a:r>
              <a:rPr lang="en-US" dirty="0" err="1"/>
              <a:t>Hintergrund</a:t>
            </a:r>
            <a:r>
              <a:rPr lang="en-US"/>
              <a:t> </a:t>
            </a:r>
            <a:r>
              <a:rPr lang="en-US" smtClean="0"/>
              <a:t>Info’s</a:t>
            </a:r>
            <a:endParaRPr lang="de-DE" dirty="0"/>
          </a:p>
        </p:txBody>
      </p:sp>
      <p:sp>
        <p:nvSpPr>
          <p:cNvPr id="3" name="Untertitel 2"/>
          <p:cNvSpPr>
            <a:spLocks noGrp="1"/>
          </p:cNvSpPr>
          <p:nvPr>
            <p:ph type="subTitle" idx="1"/>
          </p:nvPr>
        </p:nvSpPr>
        <p:spPr/>
        <p:txBody>
          <a:bodyPr/>
          <a:lstStyle/>
          <a:p>
            <a:r>
              <a:rPr lang="en-US" dirty="0" err="1" smtClean="0"/>
              <a:t>Quelle</a:t>
            </a:r>
            <a:r>
              <a:rPr lang="en-US" dirty="0" smtClean="0"/>
              <a:t>: .NET Framework Blog</a:t>
            </a:r>
          </a:p>
          <a:p>
            <a:r>
              <a:rPr lang="de-DE" dirty="0"/>
              <a:t>http://blogs.msdn.com/b/dotnet/archive/2014/12/04/introducing-net-core.aspx</a:t>
            </a:r>
          </a:p>
        </p:txBody>
      </p:sp>
    </p:spTree>
    <p:extLst>
      <p:ext uri="{BB962C8B-B14F-4D97-AF65-F5344CB8AC3E}">
        <p14:creationId xmlns:p14="http://schemas.microsoft.com/office/powerpoint/2010/main" val="41770475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Maschinen</a:t>
            </a:r>
            <a:r>
              <a:rPr lang="en-US" dirty="0" smtClean="0"/>
              <a:t> </a:t>
            </a:r>
            <a:r>
              <a:rPr lang="en-US" dirty="0" err="1" smtClean="0"/>
              <a:t>weites</a:t>
            </a:r>
            <a:r>
              <a:rPr lang="en-US" dirty="0" smtClean="0"/>
              <a:t> </a:t>
            </a:r>
            <a:r>
              <a:rPr lang="en-US" dirty="0" err="1" smtClean="0"/>
              <a:t>Framwork</a:t>
            </a:r>
            <a:r>
              <a:rPr lang="en-US" dirty="0" smtClean="0"/>
              <a:t> vs. Application </a:t>
            </a:r>
            <a:r>
              <a:rPr lang="en-US" dirty="0" err="1" smtClean="0"/>
              <a:t>Lokales</a:t>
            </a:r>
            <a:r>
              <a:rPr lang="en-US" dirty="0" smtClean="0"/>
              <a:t> Framework</a:t>
            </a:r>
            <a:endParaRPr lang="de-DE" dirty="0"/>
          </a:p>
        </p:txBody>
      </p:sp>
      <p:sp>
        <p:nvSpPr>
          <p:cNvPr id="3" name="Inhaltsplatzhalter 2"/>
          <p:cNvSpPr>
            <a:spLocks noGrp="1"/>
          </p:cNvSpPr>
          <p:nvPr>
            <p:ph idx="1"/>
          </p:nvPr>
        </p:nvSpPr>
        <p:spPr/>
        <p:txBody>
          <a:bodyPr>
            <a:normAutofit/>
          </a:bodyPr>
          <a:lstStyle/>
          <a:p>
            <a:r>
              <a:rPr lang="en-US" dirty="0" err="1" smtClean="0"/>
              <a:t>Kompatible</a:t>
            </a:r>
            <a:r>
              <a:rPr lang="en-US" dirty="0" smtClean="0"/>
              <a:t> </a:t>
            </a:r>
            <a:r>
              <a:rPr lang="en-US" dirty="0" err="1" smtClean="0"/>
              <a:t>Änderungen</a:t>
            </a:r>
            <a:r>
              <a:rPr lang="en-US" dirty="0" smtClean="0"/>
              <a:t>…</a:t>
            </a:r>
          </a:p>
          <a:p>
            <a:pPr lvl="2"/>
            <a:r>
              <a:rPr lang="en-US" dirty="0" err="1" smtClean="0"/>
              <a:t>Selbst</a:t>
            </a:r>
            <a:r>
              <a:rPr lang="en-US" dirty="0" smtClean="0"/>
              <a:t> </a:t>
            </a:r>
            <a:r>
              <a:rPr lang="en-US" dirty="0" err="1" smtClean="0"/>
              <a:t>kompatible</a:t>
            </a:r>
            <a:r>
              <a:rPr lang="en-US" dirty="0" smtClean="0"/>
              <a:t> </a:t>
            </a:r>
            <a:r>
              <a:rPr lang="en-US" dirty="0" err="1" smtClean="0"/>
              <a:t>Anpassungen</a:t>
            </a:r>
            <a:r>
              <a:rPr lang="en-US" dirty="0" smtClean="0"/>
              <a:t> </a:t>
            </a:r>
            <a:r>
              <a:rPr lang="en-US" dirty="0" err="1" smtClean="0"/>
              <a:t>können</a:t>
            </a:r>
            <a:r>
              <a:rPr lang="en-US" dirty="0" smtClean="0"/>
              <a:t> </a:t>
            </a:r>
            <a:r>
              <a:rPr lang="en-US" dirty="0" err="1" smtClean="0"/>
              <a:t>bestehende</a:t>
            </a:r>
            <a:r>
              <a:rPr lang="en-US" dirty="0" smtClean="0"/>
              <a:t> </a:t>
            </a:r>
            <a:r>
              <a:rPr lang="en-US" dirty="0" err="1" smtClean="0"/>
              <a:t>Applicationen</a:t>
            </a:r>
            <a:r>
              <a:rPr lang="en-US" dirty="0" smtClean="0"/>
              <a:t> </a:t>
            </a:r>
            <a:r>
              <a:rPr lang="en-US" dirty="0" err="1" smtClean="0"/>
              <a:t>beeinflussen</a:t>
            </a:r>
            <a:r>
              <a:rPr lang="en-US" dirty="0" smtClean="0"/>
              <a:t>.</a:t>
            </a:r>
          </a:p>
          <a:p>
            <a:pPr lvl="4"/>
            <a:r>
              <a:rPr lang="en-US" dirty="0" err="1" smtClean="0"/>
              <a:t>Ein</a:t>
            </a:r>
            <a:r>
              <a:rPr lang="en-US" dirty="0" smtClean="0"/>
              <a:t> Interface </a:t>
            </a:r>
            <a:r>
              <a:rPr lang="en-US" dirty="0" err="1" smtClean="0"/>
              <a:t>hinzufügen</a:t>
            </a:r>
            <a:r>
              <a:rPr lang="en-US" dirty="0" smtClean="0"/>
              <a:t> =&gt; Die </a:t>
            </a:r>
            <a:r>
              <a:rPr lang="en-US" dirty="0" err="1" smtClean="0"/>
              <a:t>Serialisierung</a:t>
            </a:r>
            <a:r>
              <a:rPr lang="en-US" dirty="0" smtClean="0"/>
              <a:t> </a:t>
            </a:r>
            <a:r>
              <a:rPr lang="en-US" dirty="0" err="1" smtClean="0"/>
              <a:t>kann</a:t>
            </a:r>
            <a:r>
              <a:rPr lang="en-US" dirty="0" smtClean="0"/>
              <a:t> </a:t>
            </a:r>
            <a:r>
              <a:rPr lang="en-US" dirty="0" err="1" smtClean="0"/>
              <a:t>sich</a:t>
            </a:r>
            <a:r>
              <a:rPr lang="en-US" dirty="0" smtClean="0"/>
              <a:t> </a:t>
            </a:r>
            <a:r>
              <a:rPr lang="en-US" dirty="0" err="1" smtClean="0"/>
              <a:t>verändern</a:t>
            </a:r>
            <a:endParaRPr lang="en-US" dirty="0" smtClean="0"/>
          </a:p>
          <a:p>
            <a:pPr lvl="4"/>
            <a:r>
              <a:rPr lang="en-US" dirty="0" err="1" smtClean="0"/>
              <a:t>Ein</a:t>
            </a:r>
            <a:r>
              <a:rPr lang="en-US" dirty="0" smtClean="0"/>
              <a:t> Overload </a:t>
            </a:r>
            <a:r>
              <a:rPr lang="en-US" dirty="0" err="1" smtClean="0"/>
              <a:t>hinzufügen</a:t>
            </a:r>
            <a:r>
              <a:rPr lang="en-US" dirty="0" smtClean="0"/>
              <a:t> =&gt; Die </a:t>
            </a:r>
            <a:r>
              <a:rPr lang="en-US" dirty="0" err="1" smtClean="0"/>
              <a:t>Anzahl</a:t>
            </a:r>
            <a:r>
              <a:rPr lang="en-US" dirty="0" smtClean="0"/>
              <a:t> der </a:t>
            </a:r>
            <a:r>
              <a:rPr lang="en-US" dirty="0" err="1" smtClean="0"/>
              <a:t>Methoden</a:t>
            </a:r>
            <a:r>
              <a:rPr lang="en-US" dirty="0" smtClean="0"/>
              <a:t> </a:t>
            </a:r>
            <a:r>
              <a:rPr lang="en-US" dirty="0" err="1" smtClean="0"/>
              <a:t>ändert</a:t>
            </a:r>
            <a:r>
              <a:rPr lang="en-US" dirty="0" smtClean="0"/>
              <a:t> </a:t>
            </a:r>
            <a:r>
              <a:rPr lang="en-US" dirty="0" err="1" smtClean="0"/>
              <a:t>sich</a:t>
            </a:r>
            <a:endParaRPr lang="en-US" dirty="0" smtClean="0"/>
          </a:p>
          <a:p>
            <a:pPr lvl="4"/>
            <a:r>
              <a:rPr lang="en-US" dirty="0" err="1" smtClean="0"/>
              <a:t>Einen</a:t>
            </a:r>
            <a:r>
              <a:rPr lang="en-US" dirty="0" smtClean="0"/>
              <a:t> </a:t>
            </a:r>
            <a:r>
              <a:rPr lang="en-US" dirty="0" err="1" smtClean="0"/>
              <a:t>internen</a:t>
            </a:r>
            <a:r>
              <a:rPr lang="en-US" dirty="0" smtClean="0"/>
              <a:t> Type </a:t>
            </a:r>
            <a:r>
              <a:rPr lang="en-US" dirty="0" err="1" smtClean="0"/>
              <a:t>umbenennen</a:t>
            </a:r>
            <a:r>
              <a:rPr lang="en-US" dirty="0" smtClean="0"/>
              <a:t> =&gt; To String </a:t>
            </a:r>
            <a:r>
              <a:rPr lang="en-US" dirty="0" err="1" smtClean="0"/>
              <a:t>verändert</a:t>
            </a:r>
            <a:r>
              <a:rPr lang="en-US" dirty="0" smtClean="0"/>
              <a:t> </a:t>
            </a:r>
            <a:r>
              <a:rPr lang="en-US" dirty="0" err="1" smtClean="0"/>
              <a:t>sich</a:t>
            </a:r>
            <a:endParaRPr lang="en-US" dirty="0" smtClean="0"/>
          </a:p>
          <a:p>
            <a:pPr lvl="3"/>
            <a:r>
              <a:rPr lang="en-US" dirty="0" smtClean="0"/>
              <a:t>99,9% </a:t>
            </a:r>
            <a:r>
              <a:rPr lang="en-US" dirty="0" err="1" smtClean="0"/>
              <a:t>Kompatibilität</a:t>
            </a:r>
            <a:r>
              <a:rPr lang="en-US" dirty="0" smtClean="0"/>
              <a:t> </a:t>
            </a:r>
            <a:r>
              <a:rPr lang="en-US" dirty="0" err="1" smtClean="0"/>
              <a:t>bei</a:t>
            </a:r>
            <a:r>
              <a:rPr lang="en-US" dirty="0" smtClean="0"/>
              <a:t> 1.8 </a:t>
            </a:r>
            <a:r>
              <a:rPr lang="en-US" dirty="0" err="1" smtClean="0"/>
              <a:t>Millarden</a:t>
            </a:r>
            <a:r>
              <a:rPr lang="en-US" dirty="0" smtClean="0"/>
              <a:t> </a:t>
            </a:r>
            <a:r>
              <a:rPr lang="en-US" dirty="0" err="1" smtClean="0"/>
              <a:t>Maschinen</a:t>
            </a:r>
            <a:r>
              <a:rPr lang="en-US" dirty="0" smtClean="0"/>
              <a:t> =&gt; 1.8 </a:t>
            </a:r>
            <a:r>
              <a:rPr lang="en-US" dirty="0" err="1" smtClean="0"/>
              <a:t>Millionen</a:t>
            </a:r>
            <a:r>
              <a:rPr lang="en-US" dirty="0" smtClean="0"/>
              <a:t> </a:t>
            </a:r>
            <a:r>
              <a:rPr lang="en-US" dirty="0" err="1" smtClean="0"/>
              <a:t>nicht</a:t>
            </a:r>
            <a:r>
              <a:rPr lang="en-US" dirty="0" smtClean="0"/>
              <a:t> </a:t>
            </a:r>
            <a:r>
              <a:rPr lang="en-US" dirty="0" err="1" smtClean="0"/>
              <a:t>klappt</a:t>
            </a:r>
            <a:endParaRPr lang="en-US" dirty="0" smtClean="0"/>
          </a:p>
        </p:txBody>
      </p:sp>
    </p:spTree>
    <p:extLst>
      <p:ext uri="{BB962C8B-B14F-4D97-AF65-F5344CB8AC3E}">
        <p14:creationId xmlns:p14="http://schemas.microsoft.com/office/powerpoint/2010/main" val="79053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Maschinen</a:t>
            </a:r>
            <a:r>
              <a:rPr lang="en-US" dirty="0" smtClean="0"/>
              <a:t> </a:t>
            </a:r>
            <a:r>
              <a:rPr lang="en-US" dirty="0" err="1" smtClean="0"/>
              <a:t>weites</a:t>
            </a:r>
            <a:r>
              <a:rPr lang="en-US" dirty="0" smtClean="0"/>
              <a:t> </a:t>
            </a:r>
            <a:r>
              <a:rPr lang="en-US" dirty="0" err="1" smtClean="0"/>
              <a:t>Framwork</a:t>
            </a:r>
            <a:r>
              <a:rPr lang="en-US" dirty="0" smtClean="0"/>
              <a:t> vs. Application </a:t>
            </a:r>
            <a:r>
              <a:rPr lang="en-US" dirty="0" err="1" smtClean="0"/>
              <a:t>Lokales</a:t>
            </a:r>
            <a:r>
              <a:rPr lang="en-US" dirty="0" smtClean="0"/>
              <a:t> Framework</a:t>
            </a:r>
            <a:endParaRPr lang="de-DE" dirty="0"/>
          </a:p>
        </p:txBody>
      </p:sp>
      <p:sp>
        <p:nvSpPr>
          <p:cNvPr id="3" name="Inhaltsplatzhalter 2"/>
          <p:cNvSpPr>
            <a:spLocks noGrp="1"/>
          </p:cNvSpPr>
          <p:nvPr>
            <p:ph idx="1"/>
          </p:nvPr>
        </p:nvSpPr>
        <p:spPr/>
        <p:txBody>
          <a:bodyPr>
            <a:normAutofit/>
          </a:bodyPr>
          <a:lstStyle/>
          <a:p>
            <a:r>
              <a:rPr lang="en-US" dirty="0" err="1"/>
              <a:t>Applikationslokal</a:t>
            </a:r>
            <a:endParaRPr lang="en-US" dirty="0" smtClean="0"/>
          </a:p>
          <a:p>
            <a:pPr lvl="1"/>
            <a:r>
              <a:rPr lang="en-US" dirty="0" err="1" smtClean="0"/>
              <a:t>Einige</a:t>
            </a:r>
            <a:r>
              <a:rPr lang="en-US" dirty="0" smtClean="0"/>
              <a:t> </a:t>
            </a:r>
            <a:r>
              <a:rPr lang="en-US" dirty="0" err="1" smtClean="0"/>
              <a:t>Vorteile</a:t>
            </a:r>
            <a:endParaRPr lang="en-US" dirty="0" smtClean="0"/>
          </a:p>
          <a:p>
            <a:pPr lvl="2"/>
            <a:r>
              <a:rPr lang="en-US" dirty="0" smtClean="0"/>
              <a:t>Man hat </a:t>
            </a:r>
            <a:r>
              <a:rPr lang="en-US" dirty="0" err="1" smtClean="0"/>
              <a:t>alles</a:t>
            </a:r>
            <a:r>
              <a:rPr lang="en-US" dirty="0" smtClean="0"/>
              <a:t> </a:t>
            </a:r>
            <a:r>
              <a:rPr lang="en-US" dirty="0" err="1" smtClean="0"/>
              <a:t>unter</a:t>
            </a:r>
            <a:r>
              <a:rPr lang="en-US" dirty="0" smtClean="0"/>
              <a:t> </a:t>
            </a:r>
            <a:r>
              <a:rPr lang="en-US" dirty="0" err="1" smtClean="0"/>
              <a:t>Kontrolle</a:t>
            </a:r>
            <a:r>
              <a:rPr lang="en-US" dirty="0" smtClean="0"/>
              <a:t> </a:t>
            </a:r>
            <a:r>
              <a:rPr lang="en-US" dirty="0" err="1" smtClean="0"/>
              <a:t>als</a:t>
            </a:r>
            <a:r>
              <a:rPr lang="en-US" dirty="0" smtClean="0"/>
              <a:t> </a:t>
            </a:r>
            <a:r>
              <a:rPr lang="en-US" dirty="0" err="1" smtClean="0"/>
              <a:t>Entwickler</a:t>
            </a:r>
            <a:r>
              <a:rPr lang="en-US" dirty="0" smtClean="0"/>
              <a:t>.</a:t>
            </a:r>
          </a:p>
          <a:p>
            <a:pPr lvl="2"/>
            <a:r>
              <a:rPr lang="en-US" dirty="0" smtClean="0"/>
              <a:t>Man </a:t>
            </a:r>
            <a:r>
              <a:rPr lang="en-US" dirty="0" err="1" smtClean="0"/>
              <a:t>braucht</a:t>
            </a:r>
            <a:r>
              <a:rPr lang="en-US" dirty="0" smtClean="0"/>
              <a:t> </a:t>
            </a:r>
            <a:r>
              <a:rPr lang="en-US" dirty="0" err="1" smtClean="0"/>
              <a:t>nur</a:t>
            </a:r>
            <a:r>
              <a:rPr lang="en-US" dirty="0" smtClean="0"/>
              <a:t> </a:t>
            </a:r>
            <a:r>
              <a:rPr lang="en-US" dirty="0" err="1" smtClean="0"/>
              <a:t>noch</a:t>
            </a:r>
            <a:r>
              <a:rPr lang="en-US" dirty="0" smtClean="0"/>
              <a:t> seine </a:t>
            </a:r>
            <a:r>
              <a:rPr lang="en-US" dirty="0" err="1" smtClean="0"/>
              <a:t>Applikation</a:t>
            </a:r>
            <a:r>
              <a:rPr lang="en-US" dirty="0" smtClean="0"/>
              <a:t> </a:t>
            </a:r>
            <a:r>
              <a:rPr lang="en-US" dirty="0" err="1" smtClean="0"/>
              <a:t>installieren</a:t>
            </a:r>
            <a:r>
              <a:rPr lang="en-US" dirty="0" smtClean="0"/>
              <a:t>.</a:t>
            </a:r>
          </a:p>
          <a:p>
            <a:pPr lvl="2"/>
            <a:endParaRPr lang="en-US" dirty="0" smtClean="0"/>
          </a:p>
        </p:txBody>
      </p:sp>
    </p:spTree>
    <p:extLst>
      <p:ext uri="{BB962C8B-B14F-4D97-AF65-F5344CB8AC3E}">
        <p14:creationId xmlns:p14="http://schemas.microsoft.com/office/powerpoint/2010/main" val="3280509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Maschinen</a:t>
            </a:r>
            <a:r>
              <a:rPr lang="en-US" dirty="0" smtClean="0"/>
              <a:t> </a:t>
            </a:r>
            <a:r>
              <a:rPr lang="en-US" dirty="0" err="1" smtClean="0"/>
              <a:t>weites</a:t>
            </a:r>
            <a:r>
              <a:rPr lang="en-US" dirty="0" smtClean="0"/>
              <a:t> </a:t>
            </a:r>
            <a:r>
              <a:rPr lang="en-US" dirty="0" err="1" smtClean="0"/>
              <a:t>Framwork</a:t>
            </a:r>
            <a:r>
              <a:rPr lang="en-US" dirty="0" smtClean="0"/>
              <a:t> vs. Application </a:t>
            </a:r>
            <a:r>
              <a:rPr lang="en-US" dirty="0" err="1" smtClean="0"/>
              <a:t>Lokales</a:t>
            </a:r>
            <a:r>
              <a:rPr lang="en-US" dirty="0" smtClean="0"/>
              <a:t> Framework</a:t>
            </a:r>
            <a:endParaRPr lang="de-DE" dirty="0"/>
          </a:p>
        </p:txBody>
      </p:sp>
      <p:sp>
        <p:nvSpPr>
          <p:cNvPr id="3" name="Inhaltsplatzhalter 2"/>
          <p:cNvSpPr>
            <a:spLocks noGrp="1"/>
          </p:cNvSpPr>
          <p:nvPr>
            <p:ph idx="1"/>
          </p:nvPr>
        </p:nvSpPr>
        <p:spPr/>
        <p:txBody>
          <a:bodyPr>
            <a:normAutofit fontScale="92500" lnSpcReduction="10000"/>
          </a:bodyPr>
          <a:lstStyle/>
          <a:p>
            <a:r>
              <a:rPr lang="en-US" dirty="0" err="1"/>
              <a:t>Applikationslokal</a:t>
            </a:r>
            <a:endParaRPr lang="en-US" dirty="0" smtClean="0"/>
          </a:p>
          <a:p>
            <a:pPr lvl="1"/>
            <a:r>
              <a:rPr lang="en-US" dirty="0" err="1" smtClean="0"/>
              <a:t>Einige</a:t>
            </a:r>
            <a:r>
              <a:rPr lang="en-US" dirty="0" smtClean="0"/>
              <a:t> </a:t>
            </a:r>
            <a:r>
              <a:rPr lang="en-US" dirty="0" err="1" smtClean="0"/>
              <a:t>Nachteile</a:t>
            </a:r>
            <a:endParaRPr lang="en-US" dirty="0" smtClean="0"/>
          </a:p>
          <a:p>
            <a:pPr lvl="2"/>
            <a:r>
              <a:rPr lang="en-US" dirty="0" smtClean="0"/>
              <a:t>Der Disk Space, den man </a:t>
            </a:r>
            <a:r>
              <a:rPr lang="en-US" dirty="0" err="1" smtClean="0"/>
              <a:t>für</a:t>
            </a:r>
            <a:r>
              <a:rPr lang="en-US" dirty="0" smtClean="0"/>
              <a:t> seine </a:t>
            </a:r>
            <a:r>
              <a:rPr lang="en-US" dirty="0" err="1" smtClean="0"/>
              <a:t>Applikation</a:t>
            </a:r>
            <a:r>
              <a:rPr lang="en-US" dirty="0" smtClean="0"/>
              <a:t> hat </a:t>
            </a:r>
            <a:r>
              <a:rPr lang="en-US" dirty="0" err="1" smtClean="0"/>
              <a:t>wird</a:t>
            </a:r>
            <a:r>
              <a:rPr lang="en-US" dirty="0" smtClean="0"/>
              <a:t> </a:t>
            </a:r>
            <a:r>
              <a:rPr lang="en-US" dirty="0" err="1" smtClean="0"/>
              <a:t>mehr</a:t>
            </a:r>
            <a:r>
              <a:rPr lang="en-US" dirty="0"/>
              <a:t>.</a:t>
            </a:r>
          </a:p>
          <a:p>
            <a:pPr lvl="2"/>
            <a:r>
              <a:rPr lang="en-US" dirty="0" err="1" smtClean="0"/>
              <a:t>Teilung</a:t>
            </a:r>
            <a:r>
              <a:rPr lang="en-US" dirty="0" smtClean="0"/>
              <a:t> von Assemblies </a:t>
            </a:r>
            <a:r>
              <a:rPr lang="en-US" dirty="0" err="1" smtClean="0"/>
              <a:t>wird</a:t>
            </a:r>
            <a:r>
              <a:rPr lang="en-US" dirty="0" smtClean="0"/>
              <a:t> </a:t>
            </a:r>
            <a:r>
              <a:rPr lang="en-US" dirty="0" err="1" smtClean="0"/>
              <a:t>eine</a:t>
            </a:r>
            <a:r>
              <a:rPr lang="en-US" dirty="0" smtClean="0"/>
              <a:t> </a:t>
            </a:r>
            <a:r>
              <a:rPr lang="en-US" dirty="0" err="1" smtClean="0"/>
              <a:t>wenig</a:t>
            </a:r>
            <a:r>
              <a:rPr lang="en-US" dirty="0" smtClean="0"/>
              <a:t> </a:t>
            </a:r>
            <a:r>
              <a:rPr lang="en-US" dirty="0" err="1" smtClean="0"/>
              <a:t>komplizierter</a:t>
            </a:r>
            <a:r>
              <a:rPr lang="en-US" dirty="0" smtClean="0"/>
              <a:t>.</a:t>
            </a:r>
            <a:endParaRPr lang="en-US" dirty="0"/>
          </a:p>
          <a:p>
            <a:pPr lvl="2"/>
            <a:r>
              <a:rPr lang="en-US" dirty="0" smtClean="0"/>
              <a:t>Man muss </a:t>
            </a:r>
            <a:r>
              <a:rPr lang="en-US" dirty="0" err="1" smtClean="0"/>
              <a:t>sich</a:t>
            </a:r>
            <a:r>
              <a:rPr lang="en-US" dirty="0" smtClean="0"/>
              <a:t> </a:t>
            </a:r>
            <a:r>
              <a:rPr lang="en-US" dirty="0" err="1" smtClean="0"/>
              <a:t>eventuell</a:t>
            </a:r>
            <a:r>
              <a:rPr lang="en-US" dirty="0" smtClean="0"/>
              <a:t> </a:t>
            </a:r>
            <a:r>
              <a:rPr lang="en-US" dirty="0" err="1" smtClean="0"/>
              <a:t>selber</a:t>
            </a:r>
            <a:r>
              <a:rPr lang="en-US" dirty="0" smtClean="0"/>
              <a:t> um die </a:t>
            </a:r>
            <a:r>
              <a:rPr lang="en-US" dirty="0" err="1" smtClean="0"/>
              <a:t>Aktualisierung</a:t>
            </a:r>
            <a:r>
              <a:rPr lang="en-US" dirty="0" smtClean="0"/>
              <a:t> der Microsoft Assemblies </a:t>
            </a:r>
            <a:r>
              <a:rPr lang="en-US" dirty="0" err="1" smtClean="0"/>
              <a:t>kümmern</a:t>
            </a:r>
            <a:r>
              <a:rPr lang="en-US" dirty="0" smtClean="0"/>
              <a:t>….</a:t>
            </a:r>
          </a:p>
          <a:p>
            <a:pPr marL="411480" lvl="1" indent="0">
              <a:buNone/>
            </a:pPr>
            <a:endParaRPr lang="en-US" dirty="0"/>
          </a:p>
          <a:p>
            <a:pPr lvl="1"/>
            <a:r>
              <a:rPr lang="en-US" dirty="0" err="1" smtClean="0"/>
              <a:t>Wie</a:t>
            </a:r>
            <a:r>
              <a:rPr lang="en-US" dirty="0" smtClean="0"/>
              <a:t> </a:t>
            </a:r>
            <a:r>
              <a:rPr lang="en-US" dirty="0" err="1" smtClean="0"/>
              <a:t>läuft</a:t>
            </a:r>
            <a:r>
              <a:rPr lang="en-US" dirty="0" smtClean="0"/>
              <a:t> das </a:t>
            </a:r>
            <a:r>
              <a:rPr lang="en-US" dirty="0" err="1" smtClean="0"/>
              <a:t>mit</a:t>
            </a:r>
            <a:r>
              <a:rPr lang="en-US" dirty="0" smtClean="0"/>
              <a:t> </a:t>
            </a:r>
            <a:r>
              <a:rPr lang="en-US" dirty="0" err="1" smtClean="0"/>
              <a:t>dem</a:t>
            </a:r>
            <a:r>
              <a:rPr lang="en-US" dirty="0" smtClean="0"/>
              <a:t> Update ?</a:t>
            </a:r>
          </a:p>
          <a:p>
            <a:pPr lvl="2"/>
            <a:r>
              <a:rPr lang="en-US" dirty="0" smtClean="0"/>
              <a:t>So </a:t>
            </a:r>
            <a:r>
              <a:rPr lang="en-US" dirty="0" err="1" smtClean="0"/>
              <a:t>wie</a:t>
            </a:r>
            <a:r>
              <a:rPr lang="en-US" dirty="0" smtClean="0"/>
              <a:t> </a:t>
            </a:r>
            <a:r>
              <a:rPr lang="en-US" dirty="0" err="1" smtClean="0"/>
              <a:t>es</a:t>
            </a:r>
            <a:r>
              <a:rPr lang="en-US" dirty="0" smtClean="0"/>
              <a:t> </a:t>
            </a:r>
            <a:r>
              <a:rPr lang="en-US" dirty="0" err="1" smtClean="0"/>
              <a:t>aktuell</a:t>
            </a:r>
            <a:r>
              <a:rPr lang="en-US" dirty="0" smtClean="0"/>
              <a:t> </a:t>
            </a:r>
            <a:r>
              <a:rPr lang="en-US" dirty="0" err="1" smtClean="0"/>
              <a:t>auch</a:t>
            </a:r>
            <a:r>
              <a:rPr lang="en-US" dirty="0" smtClean="0"/>
              <a:t> </a:t>
            </a:r>
            <a:r>
              <a:rPr lang="en-US" dirty="0" err="1" smtClean="0"/>
              <a:t>für</a:t>
            </a:r>
            <a:r>
              <a:rPr lang="en-US" dirty="0" smtClean="0"/>
              <a:t> </a:t>
            </a:r>
            <a:r>
              <a:rPr lang="en-US" dirty="0" err="1" smtClean="0"/>
              <a:t>NuGet</a:t>
            </a:r>
            <a:r>
              <a:rPr lang="en-US" dirty="0" smtClean="0"/>
              <a:t> Packages </a:t>
            </a:r>
            <a:r>
              <a:rPr lang="en-US" dirty="0" err="1" smtClean="0"/>
              <a:t>laufen</a:t>
            </a:r>
            <a:r>
              <a:rPr lang="en-US" dirty="0" smtClean="0"/>
              <a:t> </a:t>
            </a:r>
            <a:r>
              <a:rPr lang="en-US" dirty="0" err="1" smtClean="0"/>
              <a:t>würde</a:t>
            </a:r>
            <a:r>
              <a:rPr lang="en-US" dirty="0" smtClean="0"/>
              <a:t>, die in der </a:t>
            </a:r>
            <a:r>
              <a:rPr lang="en-US" dirty="0" err="1" smtClean="0"/>
              <a:t>Applikation</a:t>
            </a:r>
            <a:r>
              <a:rPr lang="en-US" dirty="0" smtClean="0"/>
              <a:t> </a:t>
            </a:r>
            <a:r>
              <a:rPr lang="en-US" dirty="0" err="1" smtClean="0"/>
              <a:t>verbaut</a:t>
            </a:r>
            <a:r>
              <a:rPr lang="en-US" dirty="0" smtClean="0"/>
              <a:t> </a:t>
            </a:r>
            <a:r>
              <a:rPr lang="en-US" dirty="0" err="1" smtClean="0"/>
              <a:t>sind</a:t>
            </a:r>
            <a:r>
              <a:rPr lang="en-US" dirty="0" smtClean="0"/>
              <a:t>. </a:t>
            </a:r>
          </a:p>
          <a:p>
            <a:pPr lvl="3"/>
            <a:r>
              <a:rPr lang="en-US" dirty="0" smtClean="0"/>
              <a:t>Die </a:t>
            </a:r>
            <a:r>
              <a:rPr lang="en-US" dirty="0" err="1" smtClean="0"/>
              <a:t>Hersteller</a:t>
            </a:r>
            <a:r>
              <a:rPr lang="en-US" dirty="0" smtClean="0"/>
              <a:t> der </a:t>
            </a:r>
            <a:r>
              <a:rPr lang="en-US" dirty="0" err="1" smtClean="0"/>
              <a:t>Applikation</a:t>
            </a:r>
            <a:r>
              <a:rPr lang="en-US" dirty="0" smtClean="0"/>
              <a:t> </a:t>
            </a:r>
            <a:r>
              <a:rPr lang="en-US" dirty="0" err="1" smtClean="0"/>
              <a:t>ist</a:t>
            </a:r>
            <a:r>
              <a:rPr lang="en-US" dirty="0" smtClean="0"/>
              <a:t> </a:t>
            </a:r>
            <a:r>
              <a:rPr lang="en-US" dirty="0" err="1" smtClean="0"/>
              <a:t>dafür</a:t>
            </a:r>
            <a:r>
              <a:rPr lang="en-US" dirty="0" smtClean="0"/>
              <a:t> </a:t>
            </a:r>
            <a:r>
              <a:rPr lang="en-US" dirty="0" err="1" smtClean="0"/>
              <a:t>verantwortlich</a:t>
            </a:r>
            <a:r>
              <a:rPr lang="en-US" dirty="0" smtClean="0"/>
              <a:t>.</a:t>
            </a:r>
            <a:endParaRPr lang="de-DE" dirty="0"/>
          </a:p>
        </p:txBody>
      </p:sp>
    </p:spTree>
    <p:extLst>
      <p:ext uri="{BB962C8B-B14F-4D97-AF65-F5344CB8AC3E}">
        <p14:creationId xmlns:p14="http://schemas.microsoft.com/office/powerpoint/2010/main" val="409873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5" y="1340768"/>
            <a:ext cx="8525947" cy="4464496"/>
          </a:xfrm>
          <a:prstGeom prst="rect">
            <a:avLst/>
          </a:prstGeom>
        </p:spPr>
      </p:pic>
      <p:sp>
        <p:nvSpPr>
          <p:cNvPr id="5" name="Textfeld 4"/>
          <p:cNvSpPr txBox="1"/>
          <p:nvPr/>
        </p:nvSpPr>
        <p:spPr>
          <a:xfrm>
            <a:off x="395535" y="6093296"/>
            <a:ext cx="8307082" cy="338554"/>
          </a:xfrm>
          <a:prstGeom prst="rect">
            <a:avLst/>
          </a:prstGeom>
          <a:noFill/>
        </p:spPr>
        <p:txBody>
          <a:bodyPr wrap="none" rtlCol="0">
            <a:spAutoFit/>
          </a:bodyPr>
          <a:lstStyle/>
          <a:p>
            <a:r>
              <a:rPr lang="en-US" sz="1600" dirty="0" err="1" smtClean="0"/>
              <a:t>Quelle</a:t>
            </a:r>
            <a:r>
              <a:rPr lang="en-US" sz="1600" dirty="0"/>
              <a:t>: http://blogs.msdn.com/b/dotnet/archive/2014/12/04/introducing-net-core.aspx</a:t>
            </a:r>
            <a:endParaRPr lang="de-DE" sz="1600" dirty="0"/>
          </a:p>
        </p:txBody>
      </p:sp>
      <p:sp>
        <p:nvSpPr>
          <p:cNvPr id="7" name="Textfeld 6"/>
          <p:cNvSpPr txBox="1"/>
          <p:nvPr/>
        </p:nvSpPr>
        <p:spPr>
          <a:xfrm>
            <a:off x="2987824" y="1628800"/>
            <a:ext cx="2106667" cy="369332"/>
          </a:xfrm>
          <a:prstGeom prst="rect">
            <a:avLst/>
          </a:prstGeom>
          <a:noFill/>
        </p:spPr>
        <p:txBody>
          <a:bodyPr wrap="none" rtlCol="0">
            <a:spAutoFit/>
          </a:bodyPr>
          <a:lstStyle/>
          <a:p>
            <a:r>
              <a:rPr lang="en-US" dirty="0" smtClean="0"/>
              <a:t>- </a:t>
            </a:r>
            <a:r>
              <a:rPr lang="en-US" dirty="0" err="1" smtClean="0"/>
              <a:t>Ein</a:t>
            </a:r>
            <a:r>
              <a:rPr lang="en-US" dirty="0" smtClean="0"/>
              <a:t> </a:t>
            </a:r>
            <a:r>
              <a:rPr lang="en-US" dirty="0" err="1" smtClean="0"/>
              <a:t>Neuanfang</a:t>
            </a:r>
            <a:r>
              <a:rPr lang="en-US" dirty="0" smtClean="0"/>
              <a:t>….</a:t>
            </a:r>
            <a:endParaRPr lang="de-DE" dirty="0"/>
          </a:p>
        </p:txBody>
      </p:sp>
    </p:spTree>
    <p:extLst>
      <p:ext uri="{BB962C8B-B14F-4D97-AF65-F5344CB8AC3E}">
        <p14:creationId xmlns:p14="http://schemas.microsoft.com/office/powerpoint/2010/main" val="197096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.NET Core</a:t>
            </a:r>
            <a:endParaRPr lang="de-DE" dirty="0"/>
          </a:p>
        </p:txBody>
      </p:sp>
      <p:sp>
        <p:nvSpPr>
          <p:cNvPr id="3" name="Inhaltsplatzhalter 2"/>
          <p:cNvSpPr>
            <a:spLocks noGrp="1"/>
          </p:cNvSpPr>
          <p:nvPr>
            <p:ph idx="1"/>
          </p:nvPr>
        </p:nvSpPr>
        <p:spPr/>
        <p:txBody>
          <a:bodyPr>
            <a:normAutofit/>
          </a:bodyPr>
          <a:lstStyle/>
          <a:p>
            <a:r>
              <a:rPr lang="en-US" dirty="0" smtClean="0"/>
              <a:t>.NET Core </a:t>
            </a:r>
            <a:r>
              <a:rPr lang="en-US" dirty="0" err="1" smtClean="0"/>
              <a:t>ist</a:t>
            </a:r>
            <a:r>
              <a:rPr lang="en-US" dirty="0" smtClean="0"/>
              <a:t> </a:t>
            </a:r>
            <a:r>
              <a:rPr lang="en-US" dirty="0" err="1" smtClean="0"/>
              <a:t>eine</a:t>
            </a:r>
            <a:r>
              <a:rPr lang="en-US" dirty="0" smtClean="0"/>
              <a:t> </a:t>
            </a:r>
            <a:r>
              <a:rPr lang="en-US" dirty="0" err="1" smtClean="0"/>
              <a:t>modulare</a:t>
            </a:r>
            <a:r>
              <a:rPr lang="en-US" dirty="0" smtClean="0"/>
              <a:t> Implementation, </a:t>
            </a:r>
            <a:r>
              <a:rPr lang="en-US" dirty="0" err="1" smtClean="0"/>
              <a:t>welche</a:t>
            </a:r>
            <a:r>
              <a:rPr lang="en-US" dirty="0" smtClean="0"/>
              <a:t> in </a:t>
            </a:r>
            <a:r>
              <a:rPr lang="en-US" dirty="0" err="1" smtClean="0"/>
              <a:t>vielen</a:t>
            </a:r>
            <a:r>
              <a:rPr lang="en-US" dirty="0" smtClean="0"/>
              <a:t> Verticals </a:t>
            </a:r>
            <a:r>
              <a:rPr lang="en-US" dirty="0" err="1" smtClean="0"/>
              <a:t>benutzt</a:t>
            </a:r>
            <a:r>
              <a:rPr lang="en-US" dirty="0" smtClean="0"/>
              <a:t> </a:t>
            </a:r>
            <a:r>
              <a:rPr lang="en-US" dirty="0" err="1" smtClean="0"/>
              <a:t>werden</a:t>
            </a:r>
            <a:r>
              <a:rPr lang="en-US" dirty="0" smtClean="0"/>
              <a:t> </a:t>
            </a:r>
            <a:r>
              <a:rPr lang="en-US" dirty="0" err="1" smtClean="0"/>
              <a:t>kann</a:t>
            </a:r>
            <a:r>
              <a:rPr lang="en-US" dirty="0" smtClean="0"/>
              <a:t>.</a:t>
            </a:r>
          </a:p>
          <a:p>
            <a:endParaRPr lang="en-US" dirty="0" smtClean="0"/>
          </a:p>
          <a:p>
            <a:r>
              <a:rPr lang="en-US" dirty="0"/>
              <a:t>.NET Core </a:t>
            </a:r>
            <a:r>
              <a:rPr lang="en-US" dirty="0" err="1"/>
              <a:t>ist</a:t>
            </a:r>
            <a:r>
              <a:rPr lang="en-US" dirty="0"/>
              <a:t> </a:t>
            </a:r>
            <a:r>
              <a:rPr lang="en-US" dirty="0" err="1"/>
              <a:t>im</a:t>
            </a:r>
            <a:r>
              <a:rPr lang="en-US" dirty="0"/>
              <a:t> </a:t>
            </a:r>
            <a:r>
              <a:rPr lang="en-US" dirty="0" err="1"/>
              <a:t>Grunde</a:t>
            </a:r>
            <a:r>
              <a:rPr lang="en-US" dirty="0"/>
              <a:t> </a:t>
            </a:r>
            <a:r>
              <a:rPr lang="en-US" dirty="0" err="1"/>
              <a:t>ein</a:t>
            </a:r>
            <a:r>
              <a:rPr lang="en-US" dirty="0"/>
              <a:t> Fork des .NET Frameworks, </a:t>
            </a:r>
            <a:r>
              <a:rPr lang="en-US" dirty="0" err="1"/>
              <a:t>dessem</a:t>
            </a:r>
            <a:r>
              <a:rPr lang="en-US" dirty="0"/>
              <a:t> </a:t>
            </a:r>
            <a:r>
              <a:rPr lang="en-US" dirty="0" err="1"/>
              <a:t>Implementierung</a:t>
            </a:r>
            <a:r>
              <a:rPr lang="en-US" dirty="0"/>
              <a:t> auf das </a:t>
            </a:r>
            <a:r>
              <a:rPr lang="en-US" dirty="0" smtClean="0"/>
              <a:t>“Decomposition/Factoring” </a:t>
            </a:r>
            <a:r>
              <a:rPr lang="en-US" dirty="0" err="1"/>
              <a:t>Gesichtspunkte</a:t>
            </a:r>
            <a:r>
              <a:rPr lang="en-US" dirty="0"/>
              <a:t> </a:t>
            </a:r>
            <a:r>
              <a:rPr lang="en-US" dirty="0" err="1"/>
              <a:t>optimiert</a:t>
            </a:r>
            <a:r>
              <a:rPr lang="en-US" dirty="0"/>
              <a:t> </a:t>
            </a:r>
            <a:r>
              <a:rPr lang="en-US" dirty="0" err="1"/>
              <a:t>ist</a:t>
            </a:r>
            <a:r>
              <a:rPr lang="en-US" dirty="0" smtClean="0"/>
              <a:t>.</a:t>
            </a:r>
            <a:endParaRPr lang="de-DE" dirty="0"/>
          </a:p>
        </p:txBody>
      </p:sp>
    </p:spTree>
    <p:extLst>
      <p:ext uri="{BB962C8B-B14F-4D97-AF65-F5344CB8AC3E}">
        <p14:creationId xmlns:p14="http://schemas.microsoft.com/office/powerpoint/2010/main" val="22867636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.NET Core </a:t>
            </a:r>
            <a:endParaRPr lang="de-DE" dirty="0"/>
          </a:p>
        </p:txBody>
      </p:sp>
      <p:sp>
        <p:nvSpPr>
          <p:cNvPr id="3" name="Inhaltsplatzhalter 2"/>
          <p:cNvSpPr>
            <a:spLocks noGrp="1"/>
          </p:cNvSpPr>
          <p:nvPr>
            <p:ph idx="1"/>
          </p:nvPr>
        </p:nvSpPr>
        <p:spPr/>
        <p:txBody>
          <a:bodyPr>
            <a:normAutofit/>
          </a:bodyPr>
          <a:lstStyle/>
          <a:p>
            <a:r>
              <a:rPr lang="en-US" dirty="0" err="1" smtClean="0"/>
              <a:t>Es</a:t>
            </a:r>
            <a:r>
              <a:rPr lang="en-US" dirty="0" smtClean="0"/>
              <a:t> </a:t>
            </a:r>
            <a:r>
              <a:rPr lang="en-US" dirty="0" err="1" smtClean="0"/>
              <a:t>skaliert</a:t>
            </a:r>
            <a:r>
              <a:rPr lang="en-US" dirty="0" smtClean="0"/>
              <a:t> </a:t>
            </a:r>
            <a:r>
              <a:rPr lang="en-US" dirty="0" err="1" smtClean="0"/>
              <a:t>vom</a:t>
            </a:r>
            <a:r>
              <a:rPr lang="en-US" dirty="0" smtClean="0"/>
              <a:t> Data Center </a:t>
            </a:r>
            <a:r>
              <a:rPr lang="en-US" dirty="0" err="1" smtClean="0"/>
              <a:t>zum</a:t>
            </a:r>
            <a:r>
              <a:rPr lang="en-US" dirty="0" smtClean="0"/>
              <a:t> Touch Based Device.</a:t>
            </a:r>
          </a:p>
          <a:p>
            <a:endParaRPr lang="en-US" dirty="0" smtClean="0"/>
          </a:p>
          <a:p>
            <a:r>
              <a:rPr lang="en-US" dirty="0" err="1" smtClean="0"/>
              <a:t>Es</a:t>
            </a:r>
            <a:r>
              <a:rPr lang="en-US" dirty="0" smtClean="0"/>
              <a:t> </a:t>
            </a:r>
            <a:r>
              <a:rPr lang="en-US" dirty="0" err="1" smtClean="0"/>
              <a:t>wird</a:t>
            </a:r>
            <a:r>
              <a:rPr lang="en-US" dirty="0" smtClean="0"/>
              <a:t> von Microsoft </a:t>
            </a:r>
            <a:r>
              <a:rPr lang="en-US" dirty="0" err="1" smtClean="0"/>
              <a:t>für</a:t>
            </a:r>
            <a:r>
              <a:rPr lang="en-US" dirty="0" smtClean="0"/>
              <a:t> Windows, Linux und Max OSX supported.</a:t>
            </a:r>
          </a:p>
        </p:txBody>
      </p:sp>
    </p:spTree>
    <p:extLst>
      <p:ext uri="{BB962C8B-B14F-4D97-AF65-F5344CB8AC3E}">
        <p14:creationId xmlns:p14="http://schemas.microsoft.com/office/powerpoint/2010/main" val="10239756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Vereinheitlichung</a:t>
            </a:r>
            <a:r>
              <a:rPr lang="en-US" dirty="0" smtClean="0"/>
              <a:t> von .NET Native und ASP.NET</a:t>
            </a:r>
            <a:endParaRPr 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728" y="2276872"/>
            <a:ext cx="4608512" cy="4160287"/>
          </a:xfrm>
          <a:prstGeom prst="rect">
            <a:avLst/>
          </a:prstGeom>
        </p:spPr>
      </p:pic>
      <p:sp>
        <p:nvSpPr>
          <p:cNvPr id="5" name="Textfeld 4"/>
          <p:cNvSpPr txBox="1"/>
          <p:nvPr/>
        </p:nvSpPr>
        <p:spPr>
          <a:xfrm>
            <a:off x="457200" y="6486438"/>
            <a:ext cx="8307082" cy="338554"/>
          </a:xfrm>
          <a:prstGeom prst="rect">
            <a:avLst/>
          </a:prstGeom>
          <a:noFill/>
        </p:spPr>
        <p:txBody>
          <a:bodyPr wrap="none" rtlCol="0">
            <a:spAutoFit/>
          </a:bodyPr>
          <a:lstStyle/>
          <a:p>
            <a:r>
              <a:rPr lang="en-US" sz="1600" dirty="0" err="1" smtClean="0"/>
              <a:t>Quelle</a:t>
            </a:r>
            <a:r>
              <a:rPr lang="en-US" sz="1600" dirty="0"/>
              <a:t>: http://blogs.msdn.com/b/dotnet/archive/2014/12/04/introducing-net-core.aspx</a:t>
            </a:r>
            <a:endParaRPr lang="de-DE" sz="1600" dirty="0"/>
          </a:p>
        </p:txBody>
      </p:sp>
    </p:spTree>
    <p:extLst>
      <p:ext uri="{BB962C8B-B14F-4D97-AF65-F5344CB8AC3E}">
        <p14:creationId xmlns:p14="http://schemas.microsoft.com/office/powerpoint/2010/main" val="32550518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Verteilung</a:t>
            </a:r>
            <a:r>
              <a:rPr lang="en-US" dirty="0" smtClean="0"/>
              <a:t> </a:t>
            </a:r>
            <a:r>
              <a:rPr lang="en-US" dirty="0" err="1" smtClean="0"/>
              <a:t>über</a:t>
            </a:r>
            <a:r>
              <a:rPr lang="en-US" dirty="0" smtClean="0"/>
              <a:t> </a:t>
            </a:r>
            <a:r>
              <a:rPr lang="en-US" dirty="0" err="1" smtClean="0"/>
              <a:t>NuGet</a:t>
            </a:r>
            <a:r>
              <a:rPr lang="en-US" dirty="0" smtClean="0"/>
              <a:t> </a:t>
            </a:r>
            <a:endParaRPr lang="de-DE"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736" y="2209800"/>
            <a:ext cx="4392488" cy="3953240"/>
          </a:xfrm>
          <a:prstGeom prst="rect">
            <a:avLst/>
          </a:prstGeom>
        </p:spPr>
      </p:pic>
      <p:sp>
        <p:nvSpPr>
          <p:cNvPr id="6" name="Textfeld 5"/>
          <p:cNvSpPr txBox="1"/>
          <p:nvPr/>
        </p:nvSpPr>
        <p:spPr>
          <a:xfrm>
            <a:off x="457200" y="6453336"/>
            <a:ext cx="8307082" cy="338554"/>
          </a:xfrm>
          <a:prstGeom prst="rect">
            <a:avLst/>
          </a:prstGeom>
          <a:noFill/>
        </p:spPr>
        <p:txBody>
          <a:bodyPr wrap="none" rtlCol="0">
            <a:spAutoFit/>
          </a:bodyPr>
          <a:lstStyle/>
          <a:p>
            <a:r>
              <a:rPr lang="en-US" sz="1600" dirty="0" err="1" smtClean="0"/>
              <a:t>Quelle</a:t>
            </a:r>
            <a:r>
              <a:rPr lang="en-US" sz="1600" dirty="0"/>
              <a:t>: http://blogs.msdn.com/b/dotnet/archive/2014/12/04/introducing-net-core.aspx</a:t>
            </a:r>
            <a:endParaRPr lang="de-DE" sz="1600" dirty="0"/>
          </a:p>
        </p:txBody>
      </p:sp>
    </p:spTree>
    <p:extLst>
      <p:ext uri="{BB962C8B-B14F-4D97-AF65-F5344CB8AC3E}">
        <p14:creationId xmlns:p14="http://schemas.microsoft.com/office/powerpoint/2010/main" val="22538579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Nuget</a:t>
            </a:r>
            <a:r>
              <a:rPr lang="en-US" dirty="0" smtClean="0"/>
              <a:t> - .NET Core </a:t>
            </a:r>
            <a:r>
              <a:rPr lang="en-US" dirty="0" err="1" smtClean="0"/>
              <a:t>Pakete</a:t>
            </a:r>
            <a:endParaRPr lang="de-DE" dirty="0"/>
          </a:p>
        </p:txBody>
      </p:sp>
      <p:sp>
        <p:nvSpPr>
          <p:cNvPr id="3" name="Inhaltsplatzhalter 2"/>
          <p:cNvSpPr>
            <a:spLocks noGrp="1"/>
          </p:cNvSpPr>
          <p:nvPr>
            <p:ph idx="1"/>
          </p:nvPr>
        </p:nvSpPr>
        <p:spPr/>
        <p:txBody>
          <a:bodyPr>
            <a:normAutofit fontScale="85000" lnSpcReduction="20000"/>
          </a:bodyPr>
          <a:lstStyle/>
          <a:p>
            <a:r>
              <a:rPr lang="en-US" dirty="0" err="1" smtClean="0"/>
              <a:t>Für</a:t>
            </a:r>
            <a:r>
              <a:rPr lang="en-US" dirty="0" smtClean="0"/>
              <a:t> den BCL-Layer </a:t>
            </a:r>
            <a:r>
              <a:rPr lang="en-US" dirty="0" err="1" smtClean="0"/>
              <a:t>werden</a:t>
            </a:r>
            <a:r>
              <a:rPr lang="en-US" dirty="0" smtClean="0"/>
              <a:t> </a:t>
            </a:r>
            <a:r>
              <a:rPr lang="en-US" dirty="0" smtClean="0"/>
              <a:t>die </a:t>
            </a:r>
            <a:r>
              <a:rPr lang="en-US" dirty="0" err="1" smtClean="0"/>
              <a:t>NuGet</a:t>
            </a:r>
            <a:r>
              <a:rPr lang="en-US" dirty="0" smtClean="0"/>
              <a:t> </a:t>
            </a:r>
            <a:r>
              <a:rPr lang="en-US" dirty="0" err="1" smtClean="0"/>
              <a:t>Pakete</a:t>
            </a:r>
            <a:r>
              <a:rPr lang="en-US" dirty="0" smtClean="0"/>
              <a:t> so </a:t>
            </a:r>
            <a:r>
              <a:rPr lang="en-US" dirty="0" err="1" smtClean="0"/>
              <a:t>heißen</a:t>
            </a:r>
            <a:r>
              <a:rPr lang="en-US" dirty="0" smtClean="0"/>
              <a:t> </a:t>
            </a:r>
            <a:r>
              <a:rPr lang="en-US" dirty="0" err="1" smtClean="0"/>
              <a:t>wie</a:t>
            </a:r>
            <a:r>
              <a:rPr lang="en-US" dirty="0" smtClean="0"/>
              <a:t> die </a:t>
            </a:r>
            <a:r>
              <a:rPr lang="en-US" dirty="0" err="1" smtClean="0"/>
              <a:t>Komponten</a:t>
            </a:r>
            <a:r>
              <a:rPr lang="en-US" dirty="0" smtClean="0"/>
              <a:t>.</a:t>
            </a:r>
          </a:p>
          <a:p>
            <a:pPr lvl="1"/>
            <a:r>
              <a:rPr lang="en-US" dirty="0" err="1" smtClean="0"/>
              <a:t>z.B</a:t>
            </a:r>
            <a:r>
              <a:rPr lang="en-US" dirty="0" smtClean="0"/>
              <a:t>. </a:t>
            </a:r>
            <a:r>
              <a:rPr lang="en-US" dirty="0" err="1" smtClean="0"/>
              <a:t>wird</a:t>
            </a:r>
            <a:r>
              <a:rPr lang="en-US" dirty="0" smtClean="0"/>
              <a:t> das </a:t>
            </a:r>
            <a:r>
              <a:rPr lang="en-US" dirty="0" err="1" smtClean="0"/>
              <a:t>Paket</a:t>
            </a:r>
            <a:r>
              <a:rPr lang="en-US" dirty="0" smtClean="0"/>
              <a:t> </a:t>
            </a:r>
            <a:r>
              <a:rPr lang="de-DE" dirty="0" err="1" smtClean="0">
                <a:hlinkClick r:id="rId2"/>
              </a:rPr>
              <a:t>Microsoft.Bcl.Immutable</a:t>
            </a:r>
            <a:r>
              <a:rPr lang="de-DE" dirty="0" smtClean="0"/>
              <a:t> zu </a:t>
            </a:r>
            <a:r>
              <a:rPr lang="de-DE" dirty="0" err="1" smtClean="0">
                <a:hlinkClick r:id="rId3"/>
              </a:rPr>
              <a:t>System.Collections.Immutable</a:t>
            </a:r>
            <a:endParaRPr lang="de-DE" dirty="0" smtClean="0"/>
          </a:p>
          <a:p>
            <a:endParaRPr lang="en-US" dirty="0" smtClean="0"/>
          </a:p>
          <a:p>
            <a:r>
              <a:rPr lang="en-US" dirty="0" smtClean="0"/>
              <a:t>Die Assembly </a:t>
            </a:r>
            <a:r>
              <a:rPr lang="en-US" dirty="0" err="1" smtClean="0"/>
              <a:t>Nummern</a:t>
            </a:r>
            <a:r>
              <a:rPr lang="en-US" dirty="0" smtClean="0"/>
              <a:t> </a:t>
            </a:r>
            <a:r>
              <a:rPr lang="en-US" dirty="0" err="1" smtClean="0"/>
              <a:t>entsprechenden</a:t>
            </a:r>
            <a:r>
              <a:rPr lang="en-US" dirty="0" smtClean="0"/>
              <a:t> den </a:t>
            </a:r>
            <a:r>
              <a:rPr lang="en-US" dirty="0" err="1" smtClean="0"/>
              <a:t>Nummer</a:t>
            </a:r>
            <a:r>
              <a:rPr lang="en-US" dirty="0" smtClean="0"/>
              <a:t> des </a:t>
            </a:r>
            <a:r>
              <a:rPr lang="en-US" dirty="0" err="1" smtClean="0"/>
              <a:t>NuGet</a:t>
            </a:r>
            <a:r>
              <a:rPr lang="en-US" dirty="0" smtClean="0"/>
              <a:t> </a:t>
            </a:r>
            <a:r>
              <a:rPr lang="en-US" dirty="0" err="1" smtClean="0"/>
              <a:t>Paketes</a:t>
            </a:r>
            <a:r>
              <a:rPr lang="en-US" dirty="0" smtClean="0"/>
              <a:t> (Semantic Versioning).</a:t>
            </a:r>
          </a:p>
          <a:p>
            <a:endParaRPr lang="en-US" dirty="0" smtClean="0"/>
          </a:p>
          <a:p>
            <a:r>
              <a:rPr lang="en-US" dirty="0" err="1" smtClean="0"/>
              <a:t>Vorteil</a:t>
            </a:r>
            <a:r>
              <a:rPr lang="en-US" dirty="0" smtClean="0"/>
              <a:t>: </a:t>
            </a:r>
          </a:p>
          <a:p>
            <a:pPr lvl="1"/>
            <a:r>
              <a:rPr lang="en-US" dirty="0" smtClean="0"/>
              <a:t>Man </a:t>
            </a:r>
            <a:r>
              <a:rPr lang="en-US" dirty="0" err="1" smtClean="0"/>
              <a:t>sieht</a:t>
            </a:r>
            <a:r>
              <a:rPr lang="en-US" dirty="0" smtClean="0"/>
              <a:t> </a:t>
            </a:r>
            <a:r>
              <a:rPr lang="en-US" dirty="0" err="1" smtClean="0"/>
              <a:t>gleich</a:t>
            </a:r>
            <a:r>
              <a:rPr lang="en-US" dirty="0" smtClean="0"/>
              <a:t> </a:t>
            </a:r>
            <a:r>
              <a:rPr lang="en-US" dirty="0" err="1" smtClean="0"/>
              <a:t>schon</a:t>
            </a:r>
            <a:r>
              <a:rPr lang="en-US" dirty="0" smtClean="0"/>
              <a:t> am </a:t>
            </a:r>
            <a:r>
              <a:rPr lang="en-US" dirty="0" err="1" smtClean="0"/>
              <a:t>NuGet</a:t>
            </a:r>
            <a:r>
              <a:rPr lang="en-US" dirty="0" smtClean="0"/>
              <a:t> </a:t>
            </a:r>
            <a:r>
              <a:rPr lang="en-US" dirty="0" err="1" smtClean="0"/>
              <a:t>Paket</a:t>
            </a:r>
            <a:r>
              <a:rPr lang="en-US" dirty="0" smtClean="0"/>
              <a:t> was </a:t>
            </a:r>
            <a:r>
              <a:rPr lang="en-US" dirty="0" err="1" smtClean="0"/>
              <a:t>drin</a:t>
            </a:r>
            <a:r>
              <a:rPr lang="en-US" dirty="0" smtClean="0"/>
              <a:t> </a:t>
            </a:r>
            <a:r>
              <a:rPr lang="en-US" dirty="0" err="1" smtClean="0"/>
              <a:t>ist</a:t>
            </a:r>
            <a:r>
              <a:rPr lang="en-US" dirty="0" smtClean="0"/>
              <a:t> und in </a:t>
            </a:r>
            <a:r>
              <a:rPr lang="en-US" dirty="0" err="1" smtClean="0"/>
              <a:t>welcher</a:t>
            </a:r>
            <a:r>
              <a:rPr lang="en-US" dirty="0" smtClean="0"/>
              <a:t> Version.</a:t>
            </a:r>
          </a:p>
          <a:p>
            <a:pPr lvl="1"/>
            <a:r>
              <a:rPr lang="en-US" dirty="0" smtClean="0"/>
              <a:t>Der Upgrade der .NET Core </a:t>
            </a:r>
            <a:r>
              <a:rPr lang="en-US" dirty="0" err="1" smtClean="0"/>
              <a:t>Komponenten</a:t>
            </a:r>
            <a:r>
              <a:rPr lang="en-US" dirty="0" smtClean="0"/>
              <a:t> </a:t>
            </a:r>
            <a:r>
              <a:rPr lang="en-US" dirty="0" err="1" smtClean="0"/>
              <a:t>ist</a:t>
            </a:r>
            <a:r>
              <a:rPr lang="en-US" dirty="0" smtClean="0"/>
              <a:t> so </a:t>
            </a:r>
            <a:r>
              <a:rPr lang="en-US" dirty="0" err="1" smtClean="0"/>
              <a:t>einfach</a:t>
            </a:r>
            <a:r>
              <a:rPr lang="en-US" dirty="0" smtClean="0"/>
              <a:t> </a:t>
            </a:r>
            <a:r>
              <a:rPr lang="en-US" dirty="0" err="1" smtClean="0"/>
              <a:t>wie</a:t>
            </a:r>
            <a:r>
              <a:rPr lang="en-US" dirty="0" smtClean="0"/>
              <a:t> der Upgrade </a:t>
            </a:r>
            <a:r>
              <a:rPr lang="en-US" dirty="0" err="1" smtClean="0"/>
              <a:t>jeder</a:t>
            </a:r>
            <a:r>
              <a:rPr lang="en-US" dirty="0" smtClean="0"/>
              <a:t> </a:t>
            </a:r>
            <a:r>
              <a:rPr lang="en-US" dirty="0" err="1" smtClean="0"/>
              <a:t>anderen</a:t>
            </a:r>
            <a:r>
              <a:rPr lang="en-US" dirty="0" smtClean="0"/>
              <a:t> </a:t>
            </a:r>
            <a:r>
              <a:rPr lang="en-US" dirty="0" err="1" smtClean="0"/>
              <a:t>Komponente</a:t>
            </a:r>
            <a:r>
              <a:rPr lang="en-US" dirty="0" smtClean="0"/>
              <a:t>, die </a:t>
            </a:r>
            <a:r>
              <a:rPr lang="en-US" dirty="0" err="1" smtClean="0"/>
              <a:t>über</a:t>
            </a:r>
            <a:r>
              <a:rPr lang="en-US" dirty="0" smtClean="0"/>
              <a:t> </a:t>
            </a:r>
            <a:r>
              <a:rPr lang="en-US" dirty="0" err="1" smtClean="0"/>
              <a:t>NuGet</a:t>
            </a:r>
            <a:r>
              <a:rPr lang="en-US" dirty="0" smtClean="0"/>
              <a:t> </a:t>
            </a:r>
            <a:r>
              <a:rPr lang="en-US" dirty="0" err="1" smtClean="0"/>
              <a:t>verteilt</a:t>
            </a:r>
            <a:r>
              <a:rPr lang="en-US" dirty="0" smtClean="0"/>
              <a:t> </a:t>
            </a:r>
            <a:r>
              <a:rPr lang="en-US" dirty="0" err="1" smtClean="0"/>
              <a:t>wird</a:t>
            </a:r>
            <a:r>
              <a:rPr lang="en-US" dirty="0" smtClean="0"/>
              <a:t>...</a:t>
            </a:r>
            <a:endParaRPr lang="de-DE" dirty="0"/>
          </a:p>
        </p:txBody>
      </p:sp>
    </p:spTree>
    <p:extLst>
      <p:ext uri="{BB962C8B-B14F-4D97-AF65-F5344CB8AC3E}">
        <p14:creationId xmlns:p14="http://schemas.microsoft.com/office/powerpoint/2010/main" val="24605161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NuGet</a:t>
            </a:r>
            <a:r>
              <a:rPr lang="en-US" dirty="0" smtClean="0"/>
              <a:t> </a:t>
            </a:r>
            <a:r>
              <a:rPr lang="en-US" dirty="0" err="1" smtClean="0"/>
              <a:t>Verteilung</a:t>
            </a:r>
            <a:r>
              <a:rPr lang="en-US" dirty="0" smtClean="0"/>
              <a:t> =&gt; </a:t>
            </a:r>
            <a:br>
              <a:rPr lang="en-US" dirty="0" smtClean="0"/>
            </a:br>
            <a:r>
              <a:rPr lang="en-US" dirty="0" smtClean="0"/>
              <a:t>Application </a:t>
            </a:r>
            <a:r>
              <a:rPr lang="en-US" dirty="0" err="1" smtClean="0"/>
              <a:t>Lokales</a:t>
            </a:r>
            <a:r>
              <a:rPr lang="en-US" dirty="0" smtClean="0"/>
              <a:t> Framework </a:t>
            </a:r>
            <a:endParaRPr lang="de-DE" dirty="0"/>
          </a:p>
        </p:txBody>
      </p:sp>
      <p:sp>
        <p:nvSpPr>
          <p:cNvPr id="3" name="Inhaltsplatzhalter 2"/>
          <p:cNvSpPr>
            <a:spLocks noGrp="1"/>
          </p:cNvSpPr>
          <p:nvPr>
            <p:ph idx="1"/>
          </p:nvPr>
        </p:nvSpPr>
        <p:spPr/>
        <p:txBody>
          <a:bodyPr>
            <a:normAutofit lnSpcReduction="10000"/>
          </a:bodyPr>
          <a:lstStyle/>
          <a:p>
            <a:r>
              <a:rPr lang="en-US" dirty="0" smtClean="0"/>
              <a:t>Man </a:t>
            </a:r>
            <a:r>
              <a:rPr lang="en-US" dirty="0" err="1" smtClean="0"/>
              <a:t>braucht</a:t>
            </a:r>
            <a:r>
              <a:rPr lang="en-US" dirty="0" smtClean="0"/>
              <a:t> </a:t>
            </a:r>
            <a:r>
              <a:rPr lang="en-US" dirty="0" err="1" smtClean="0"/>
              <a:t>nur</a:t>
            </a:r>
            <a:r>
              <a:rPr lang="en-US" dirty="0" smtClean="0"/>
              <a:t> das </a:t>
            </a:r>
            <a:r>
              <a:rPr lang="en-US" dirty="0" err="1" smtClean="0"/>
              <a:t>nehmen</a:t>
            </a:r>
            <a:r>
              <a:rPr lang="en-US" dirty="0" smtClean="0"/>
              <a:t>, was man </a:t>
            </a:r>
            <a:r>
              <a:rPr lang="en-US" dirty="0" err="1" smtClean="0"/>
              <a:t>für</a:t>
            </a:r>
            <a:r>
              <a:rPr lang="en-US" dirty="0" smtClean="0"/>
              <a:t> seine </a:t>
            </a:r>
            <a:r>
              <a:rPr lang="en-US" dirty="0" err="1" smtClean="0"/>
              <a:t>Applikation</a:t>
            </a:r>
            <a:r>
              <a:rPr lang="en-US" dirty="0" smtClean="0"/>
              <a:t> </a:t>
            </a:r>
            <a:r>
              <a:rPr lang="en-US" dirty="0" err="1" smtClean="0"/>
              <a:t>braucht</a:t>
            </a:r>
            <a:r>
              <a:rPr lang="en-US" dirty="0" smtClean="0"/>
              <a:t>.</a:t>
            </a:r>
          </a:p>
          <a:p>
            <a:endParaRPr lang="en-US" dirty="0"/>
          </a:p>
          <a:p>
            <a:r>
              <a:rPr lang="en-US" dirty="0" smtClean="0"/>
              <a:t>Smart Sharing</a:t>
            </a:r>
          </a:p>
          <a:p>
            <a:pPr lvl="1"/>
            <a:r>
              <a:rPr lang="en-US" dirty="0" err="1" smtClean="0"/>
              <a:t>Verschiedene</a:t>
            </a:r>
            <a:r>
              <a:rPr lang="en-US" dirty="0" smtClean="0"/>
              <a:t> </a:t>
            </a:r>
            <a:r>
              <a:rPr lang="en-US" dirty="0" err="1" smtClean="0"/>
              <a:t>Applikationen</a:t>
            </a:r>
            <a:r>
              <a:rPr lang="en-US" dirty="0" smtClean="0"/>
              <a:t> </a:t>
            </a:r>
            <a:r>
              <a:rPr lang="en-US" dirty="0" err="1" smtClean="0"/>
              <a:t>verwenden</a:t>
            </a:r>
            <a:r>
              <a:rPr lang="en-US" dirty="0" smtClean="0"/>
              <a:t> das </a:t>
            </a:r>
            <a:r>
              <a:rPr lang="en-US" dirty="0" err="1" smtClean="0"/>
              <a:t>selbe</a:t>
            </a:r>
            <a:r>
              <a:rPr lang="en-US" dirty="0" smtClean="0"/>
              <a:t> Framework (</a:t>
            </a:r>
            <a:r>
              <a:rPr lang="en-US" dirty="0" err="1" smtClean="0"/>
              <a:t>Sie</a:t>
            </a:r>
            <a:r>
              <a:rPr lang="en-US" dirty="0" smtClean="0"/>
              <a:t> </a:t>
            </a:r>
            <a:r>
              <a:rPr lang="en-US" dirty="0" err="1" smtClean="0"/>
              <a:t>arbeiten</a:t>
            </a:r>
            <a:r>
              <a:rPr lang="en-US" dirty="0" smtClean="0"/>
              <a:t> </a:t>
            </a:r>
            <a:r>
              <a:rPr lang="en-US" dirty="0" err="1" smtClean="0"/>
              <a:t>daran</a:t>
            </a:r>
            <a:r>
              <a:rPr lang="en-US" dirty="0" smtClean="0"/>
              <a:t> – Stand Nov 2014)</a:t>
            </a:r>
          </a:p>
          <a:p>
            <a:pPr lvl="1"/>
            <a:endParaRPr lang="en-US" dirty="0"/>
          </a:p>
          <a:p>
            <a:r>
              <a:rPr lang="en-US" dirty="0" err="1" smtClean="0"/>
              <a:t>Ziel</a:t>
            </a:r>
            <a:r>
              <a:rPr lang="en-US" dirty="0" smtClean="0"/>
              <a:t> war </a:t>
            </a:r>
            <a:r>
              <a:rPr lang="en-US" dirty="0" err="1" smtClean="0"/>
              <a:t>es</a:t>
            </a:r>
            <a:r>
              <a:rPr lang="en-US" dirty="0" smtClean="0"/>
              <a:t>, </a:t>
            </a:r>
            <a:r>
              <a:rPr lang="en-US" dirty="0" err="1" smtClean="0"/>
              <a:t>dass</a:t>
            </a:r>
            <a:r>
              <a:rPr lang="en-US" dirty="0" smtClean="0"/>
              <a:t> </a:t>
            </a:r>
            <a:r>
              <a:rPr lang="en-US" dirty="0" err="1" smtClean="0"/>
              <a:t>ein</a:t>
            </a:r>
            <a:r>
              <a:rPr lang="en-US" dirty="0" smtClean="0"/>
              <a:t> Upgrade </a:t>
            </a:r>
            <a:r>
              <a:rPr lang="en-US" dirty="0" err="1" smtClean="0"/>
              <a:t>eines</a:t>
            </a:r>
            <a:r>
              <a:rPr lang="en-US" dirty="0" smtClean="0"/>
              <a:t> </a:t>
            </a:r>
            <a:r>
              <a:rPr lang="en-US" dirty="0" err="1" smtClean="0"/>
              <a:t>lokalen</a:t>
            </a:r>
            <a:r>
              <a:rPr lang="en-US" dirty="0" smtClean="0"/>
              <a:t> Frameworks </a:t>
            </a:r>
            <a:r>
              <a:rPr lang="en-US" dirty="0" err="1" smtClean="0"/>
              <a:t>keine</a:t>
            </a:r>
            <a:r>
              <a:rPr lang="en-US" dirty="0" smtClean="0"/>
              <a:t> </a:t>
            </a:r>
            <a:r>
              <a:rPr lang="en-US" dirty="0" err="1" smtClean="0"/>
              <a:t>Auswirkungen</a:t>
            </a:r>
            <a:r>
              <a:rPr lang="en-US" dirty="0" smtClean="0"/>
              <a:t> auf </a:t>
            </a:r>
            <a:r>
              <a:rPr lang="en-US" dirty="0" err="1" smtClean="0"/>
              <a:t>andere</a:t>
            </a:r>
            <a:r>
              <a:rPr lang="en-US" dirty="0" smtClean="0"/>
              <a:t> </a:t>
            </a:r>
            <a:r>
              <a:rPr lang="en-US" dirty="0" err="1" smtClean="0"/>
              <a:t>Applikationen</a:t>
            </a:r>
            <a:r>
              <a:rPr lang="en-US" dirty="0" smtClean="0"/>
              <a:t> hat…. (</a:t>
            </a:r>
            <a:r>
              <a:rPr lang="en-US" dirty="0" err="1" smtClean="0"/>
              <a:t>Sieht</a:t>
            </a:r>
            <a:r>
              <a:rPr lang="en-US" dirty="0" smtClean="0"/>
              <a:t> gut </a:t>
            </a:r>
            <a:r>
              <a:rPr lang="en-US" dirty="0" err="1" smtClean="0"/>
              <a:t>aus</a:t>
            </a:r>
            <a:r>
              <a:rPr lang="en-US" dirty="0" smtClean="0"/>
              <a:t> ;o)</a:t>
            </a:r>
            <a:endParaRPr lang="de-DE" dirty="0"/>
          </a:p>
        </p:txBody>
      </p:sp>
    </p:spTree>
    <p:extLst>
      <p:ext uri="{BB962C8B-B14F-4D97-AF65-F5344CB8AC3E}">
        <p14:creationId xmlns:p14="http://schemas.microsoft.com/office/powerpoint/2010/main" val="33745860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dirty="0" err="1" smtClean="0"/>
              <a:t>Ein</a:t>
            </a:r>
            <a:r>
              <a:rPr lang="en-US" b="1" dirty="0" smtClean="0"/>
              <a:t> </a:t>
            </a:r>
            <a:r>
              <a:rPr lang="en-US" b="1" dirty="0" err="1" smtClean="0"/>
              <a:t>Rückblick</a:t>
            </a:r>
            <a:r>
              <a:rPr lang="en-US" b="1" dirty="0" smtClean="0"/>
              <a:t> </a:t>
            </a:r>
            <a:r>
              <a:rPr lang="en-US" b="1" dirty="0"/>
              <a:t>– </a:t>
            </a:r>
            <a:r>
              <a:rPr lang="en-US" b="1" dirty="0" smtClean="0"/>
              <a:t/>
            </a:r>
            <a:br>
              <a:rPr lang="en-US" b="1" dirty="0" smtClean="0"/>
            </a:br>
            <a:r>
              <a:rPr lang="en-US" b="1" dirty="0" smtClean="0"/>
              <a:t>Motivation </a:t>
            </a:r>
            <a:r>
              <a:rPr lang="en-US" b="1" dirty="0" err="1" smtClean="0"/>
              <a:t>für</a:t>
            </a:r>
            <a:r>
              <a:rPr lang="en-US" b="1" dirty="0" smtClean="0"/>
              <a:t> </a:t>
            </a:r>
            <a:r>
              <a:rPr lang="en-US" b="1" dirty="0"/>
              <a:t>.NET Core</a:t>
            </a:r>
            <a:endParaRPr lang="de-DE" dirty="0"/>
          </a:p>
        </p:txBody>
      </p:sp>
      <p:sp>
        <p:nvSpPr>
          <p:cNvPr id="3" name="Inhaltsplatzhalter 2"/>
          <p:cNvSpPr>
            <a:spLocks noGrp="1"/>
          </p:cNvSpPr>
          <p:nvPr>
            <p:ph idx="1"/>
          </p:nvPr>
        </p:nvSpPr>
        <p:spPr/>
        <p:txBody>
          <a:bodyPr/>
          <a:lstStyle/>
          <a:p>
            <a:r>
              <a:rPr lang="en-US" b="1" dirty="0"/>
              <a:t>.NET – </a:t>
            </a:r>
            <a:r>
              <a:rPr lang="en-US" b="1" dirty="0" err="1" smtClean="0"/>
              <a:t>Ein</a:t>
            </a:r>
            <a:r>
              <a:rPr lang="en-US" b="1" dirty="0" smtClean="0"/>
              <a:t> </a:t>
            </a:r>
            <a:r>
              <a:rPr lang="en-US" b="1" dirty="0" err="1" smtClean="0"/>
              <a:t>Satz</a:t>
            </a:r>
            <a:r>
              <a:rPr lang="en-US" b="1" dirty="0" smtClean="0"/>
              <a:t> von Verticals</a:t>
            </a:r>
          </a:p>
          <a:p>
            <a:endParaRPr lang="de-DE"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2827454"/>
            <a:ext cx="8604448" cy="3792720"/>
          </a:xfrm>
          <a:prstGeom prst="rect">
            <a:avLst/>
          </a:prstGeom>
        </p:spPr>
      </p:pic>
      <p:sp>
        <p:nvSpPr>
          <p:cNvPr id="5" name="Rechteck 4"/>
          <p:cNvSpPr/>
          <p:nvPr/>
        </p:nvSpPr>
        <p:spPr>
          <a:xfrm>
            <a:off x="1403648" y="6577607"/>
            <a:ext cx="7416824" cy="307777"/>
          </a:xfrm>
          <a:prstGeom prst="rect">
            <a:avLst/>
          </a:prstGeom>
        </p:spPr>
        <p:txBody>
          <a:bodyPr wrap="square">
            <a:spAutoFit/>
          </a:bodyPr>
          <a:lstStyle/>
          <a:p>
            <a:r>
              <a:rPr lang="en-US" sz="1400" dirty="0" err="1"/>
              <a:t>Quelle</a:t>
            </a:r>
            <a:r>
              <a:rPr lang="en-US" sz="1400" dirty="0"/>
              <a:t>: http://blogs.msdn.com/b/dotnet/archive/2014/12/04/introducing-net-core.aspx</a:t>
            </a:r>
            <a:endParaRPr lang="de-DE" sz="1400" dirty="0"/>
          </a:p>
        </p:txBody>
      </p:sp>
    </p:spTree>
    <p:extLst>
      <p:ext uri="{BB962C8B-B14F-4D97-AF65-F5344CB8AC3E}">
        <p14:creationId xmlns:p14="http://schemas.microsoft.com/office/powerpoint/2010/main" val="36262541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Ist</a:t>
            </a:r>
            <a:r>
              <a:rPr lang="en-US" dirty="0" smtClean="0"/>
              <a:t> das Enterprise Ready ?</a:t>
            </a:r>
            <a:endParaRPr lang="de-DE" dirty="0"/>
          </a:p>
        </p:txBody>
      </p:sp>
      <p:sp>
        <p:nvSpPr>
          <p:cNvPr id="3" name="Inhaltsplatzhalter 2"/>
          <p:cNvSpPr>
            <a:spLocks noGrp="1"/>
          </p:cNvSpPr>
          <p:nvPr>
            <p:ph idx="1"/>
          </p:nvPr>
        </p:nvSpPr>
        <p:spPr/>
        <p:txBody>
          <a:bodyPr/>
          <a:lstStyle/>
          <a:p>
            <a:r>
              <a:rPr lang="en-US" dirty="0" err="1" smtClean="0"/>
              <a:t>Es</a:t>
            </a:r>
            <a:r>
              <a:rPr lang="en-US" dirty="0" smtClean="0"/>
              <a:t> </a:t>
            </a:r>
            <a:r>
              <a:rPr lang="en-US" dirty="0" err="1" smtClean="0"/>
              <a:t>wird</a:t>
            </a:r>
            <a:r>
              <a:rPr lang="en-US" dirty="0" smtClean="0"/>
              <a:t> </a:t>
            </a:r>
            <a:r>
              <a:rPr lang="en-US" dirty="0" err="1" smtClean="0"/>
              <a:t>einen</a:t>
            </a:r>
            <a:r>
              <a:rPr lang="en-US" dirty="0" smtClean="0"/>
              <a:t> “Snapshot” </a:t>
            </a:r>
            <a:r>
              <a:rPr lang="en-US" dirty="0" err="1" smtClean="0"/>
              <a:t>aller</a:t>
            </a:r>
            <a:r>
              <a:rPr lang="en-US" dirty="0" smtClean="0"/>
              <a:t> </a:t>
            </a:r>
            <a:r>
              <a:rPr lang="en-US" dirty="0" err="1" smtClean="0"/>
              <a:t>zusammenarbeitenden</a:t>
            </a:r>
            <a:r>
              <a:rPr lang="en-US" dirty="0" smtClean="0"/>
              <a:t> </a:t>
            </a:r>
            <a:r>
              <a:rPr lang="en-US" dirty="0" err="1" smtClean="0"/>
              <a:t>NuGet</a:t>
            </a:r>
            <a:r>
              <a:rPr lang="en-US" dirty="0" smtClean="0"/>
              <a:t> Packages </a:t>
            </a:r>
            <a:r>
              <a:rPr lang="en-US" dirty="0" err="1" smtClean="0"/>
              <a:t>geben</a:t>
            </a:r>
            <a:r>
              <a:rPr lang="en-US" dirty="0" smtClean="0"/>
              <a:t>, die </a:t>
            </a:r>
            <a:r>
              <a:rPr lang="en-US" dirty="0" err="1" smtClean="0"/>
              <a:t>wie</a:t>
            </a:r>
            <a:r>
              <a:rPr lang="en-US" dirty="0" smtClean="0"/>
              <a:t> </a:t>
            </a:r>
            <a:r>
              <a:rPr lang="en-US" dirty="0" err="1" smtClean="0"/>
              <a:t>heute</a:t>
            </a:r>
            <a:r>
              <a:rPr lang="en-US" dirty="0" smtClean="0"/>
              <a:t> </a:t>
            </a:r>
            <a:r>
              <a:rPr lang="en-US" dirty="0" err="1" smtClean="0"/>
              <a:t>als</a:t>
            </a:r>
            <a:r>
              <a:rPr lang="en-US" dirty="0" smtClean="0"/>
              <a:t> .NET Framework in </a:t>
            </a:r>
            <a:r>
              <a:rPr lang="en-US" dirty="0" err="1" smtClean="0"/>
              <a:t>einer</a:t>
            </a:r>
            <a:r>
              <a:rPr lang="en-US" dirty="0" smtClean="0"/>
              <a:t> </a:t>
            </a:r>
            <a:r>
              <a:rPr lang="en-US" dirty="0" err="1" smtClean="0"/>
              <a:t>bestimmten</a:t>
            </a:r>
            <a:r>
              <a:rPr lang="en-US" dirty="0" smtClean="0"/>
              <a:t> Version </a:t>
            </a:r>
            <a:r>
              <a:rPr lang="en-US" dirty="0" err="1" smtClean="0"/>
              <a:t>angesehen</a:t>
            </a:r>
            <a:r>
              <a:rPr lang="en-US" dirty="0" smtClean="0"/>
              <a:t> </a:t>
            </a:r>
            <a:r>
              <a:rPr lang="en-US" dirty="0" err="1" smtClean="0"/>
              <a:t>werden</a:t>
            </a:r>
            <a:r>
              <a:rPr lang="en-US" dirty="0" smtClean="0"/>
              <a:t> </a:t>
            </a:r>
            <a:r>
              <a:rPr lang="en-US" dirty="0" err="1" smtClean="0"/>
              <a:t>können</a:t>
            </a:r>
            <a:r>
              <a:rPr lang="en-US" dirty="0" smtClean="0"/>
              <a:t>. Das </a:t>
            </a:r>
            <a:r>
              <a:rPr lang="en-US" dirty="0" err="1" smtClean="0"/>
              <a:t>Testen</a:t>
            </a:r>
            <a:r>
              <a:rPr lang="en-US" dirty="0" smtClean="0"/>
              <a:t> </a:t>
            </a:r>
            <a:r>
              <a:rPr lang="en-US" dirty="0" err="1" smtClean="0"/>
              <a:t>übernimmt</a:t>
            </a:r>
            <a:r>
              <a:rPr lang="en-US" dirty="0" smtClean="0"/>
              <a:t> Microsoft…. </a:t>
            </a:r>
          </a:p>
          <a:p>
            <a:endParaRPr lang="en-US" dirty="0"/>
          </a:p>
          <a:p>
            <a:r>
              <a:rPr lang="en-US" dirty="0" err="1" smtClean="0"/>
              <a:t>Es</a:t>
            </a:r>
            <a:r>
              <a:rPr lang="en-US" dirty="0" smtClean="0"/>
              <a:t> </a:t>
            </a:r>
            <a:r>
              <a:rPr lang="en-US" dirty="0" err="1" smtClean="0"/>
              <a:t>wird</a:t>
            </a:r>
            <a:r>
              <a:rPr lang="en-US" dirty="0" smtClean="0"/>
              <a:t> </a:t>
            </a:r>
            <a:r>
              <a:rPr lang="en-US" dirty="0" err="1" smtClean="0"/>
              <a:t>darüber</a:t>
            </a:r>
            <a:r>
              <a:rPr lang="en-US" dirty="0" smtClean="0"/>
              <a:t> </a:t>
            </a:r>
            <a:r>
              <a:rPr lang="en-US" dirty="0" err="1" smtClean="0"/>
              <a:t>nachgedacht</a:t>
            </a:r>
            <a:r>
              <a:rPr lang="en-US" dirty="0" smtClean="0"/>
              <a:t> 4 mal </a:t>
            </a:r>
            <a:r>
              <a:rPr lang="en-US" dirty="0" err="1" smtClean="0"/>
              <a:t>im</a:t>
            </a:r>
            <a:r>
              <a:rPr lang="en-US" dirty="0" smtClean="0"/>
              <a:t> </a:t>
            </a:r>
            <a:r>
              <a:rPr lang="en-US" dirty="0" err="1" smtClean="0"/>
              <a:t>Jahr</a:t>
            </a:r>
            <a:r>
              <a:rPr lang="en-US" dirty="0" smtClean="0"/>
              <a:t> </a:t>
            </a:r>
            <a:r>
              <a:rPr lang="en-US" dirty="0" err="1" smtClean="0"/>
              <a:t>solch</a:t>
            </a:r>
            <a:r>
              <a:rPr lang="en-US" dirty="0" smtClean="0"/>
              <a:t> </a:t>
            </a:r>
            <a:r>
              <a:rPr lang="en-US" dirty="0" err="1" smtClean="0"/>
              <a:t>einen</a:t>
            </a:r>
            <a:r>
              <a:rPr lang="en-US" dirty="0" smtClean="0"/>
              <a:t> Snapshot </a:t>
            </a:r>
            <a:r>
              <a:rPr lang="en-US" dirty="0" err="1" smtClean="0"/>
              <a:t>anzubieten</a:t>
            </a:r>
            <a:r>
              <a:rPr lang="en-US" dirty="0" smtClean="0"/>
              <a:t>.</a:t>
            </a:r>
          </a:p>
          <a:p>
            <a:endParaRPr lang="en-US" dirty="0"/>
          </a:p>
          <a:p>
            <a:endParaRPr lang="de-DE" dirty="0"/>
          </a:p>
        </p:txBody>
      </p:sp>
    </p:spTree>
    <p:extLst>
      <p:ext uri="{BB962C8B-B14F-4D97-AF65-F5344CB8AC3E}">
        <p14:creationId xmlns:p14="http://schemas.microsoft.com/office/powerpoint/2010/main" val="113451671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Security vs. </a:t>
            </a:r>
            <a:r>
              <a:rPr lang="en-US" dirty="0" err="1" smtClean="0"/>
              <a:t>NuGet</a:t>
            </a:r>
            <a:r>
              <a:rPr lang="en-US" dirty="0" smtClean="0"/>
              <a:t> Packages</a:t>
            </a:r>
            <a:endParaRPr lang="de-DE" dirty="0"/>
          </a:p>
        </p:txBody>
      </p:sp>
      <p:sp>
        <p:nvSpPr>
          <p:cNvPr id="3" name="Inhaltsplatzhalter 2"/>
          <p:cNvSpPr>
            <a:spLocks noGrp="1"/>
          </p:cNvSpPr>
          <p:nvPr>
            <p:ph idx="1"/>
          </p:nvPr>
        </p:nvSpPr>
        <p:spPr/>
        <p:txBody>
          <a:bodyPr/>
          <a:lstStyle/>
          <a:p>
            <a:r>
              <a:rPr lang="en-US" dirty="0" err="1" smtClean="0"/>
              <a:t>Kein</a:t>
            </a:r>
            <a:r>
              <a:rPr lang="en-US" dirty="0" smtClean="0"/>
              <a:t> Problem, Microsoft </a:t>
            </a:r>
            <a:r>
              <a:rPr lang="en-US" dirty="0" err="1" smtClean="0"/>
              <a:t>wird</a:t>
            </a:r>
            <a:r>
              <a:rPr lang="en-US" dirty="0" smtClean="0"/>
              <a:t> Security Fixes </a:t>
            </a:r>
            <a:r>
              <a:rPr lang="en-US" dirty="0" err="1" smtClean="0"/>
              <a:t>bereitstellen</a:t>
            </a:r>
            <a:r>
              <a:rPr lang="en-US" dirty="0" smtClean="0"/>
              <a:t>, </a:t>
            </a:r>
            <a:r>
              <a:rPr lang="en-US" dirty="0" err="1" smtClean="0"/>
              <a:t>ob</a:t>
            </a:r>
            <a:r>
              <a:rPr lang="en-US" dirty="0" smtClean="0"/>
              <a:t> </a:t>
            </a:r>
            <a:r>
              <a:rPr lang="en-US" dirty="0" err="1" smtClean="0"/>
              <a:t>dass</a:t>
            </a:r>
            <a:r>
              <a:rPr lang="en-US" dirty="0" smtClean="0"/>
              <a:t> </a:t>
            </a:r>
            <a:r>
              <a:rPr lang="en-US" dirty="0" err="1" smtClean="0"/>
              <a:t>dann</a:t>
            </a:r>
            <a:r>
              <a:rPr lang="en-US" dirty="0" smtClean="0"/>
              <a:t> </a:t>
            </a:r>
            <a:r>
              <a:rPr lang="en-US" dirty="0" err="1" smtClean="0"/>
              <a:t>über</a:t>
            </a:r>
            <a:r>
              <a:rPr lang="en-US" dirty="0" smtClean="0"/>
              <a:t> Windows Update </a:t>
            </a:r>
            <a:r>
              <a:rPr lang="en-US" dirty="0" err="1" smtClean="0"/>
              <a:t>läuft</a:t>
            </a:r>
            <a:r>
              <a:rPr lang="en-US" dirty="0" smtClean="0"/>
              <a:t>…. </a:t>
            </a:r>
            <a:r>
              <a:rPr lang="en-US" dirty="0" err="1" smtClean="0"/>
              <a:t>Schauen</a:t>
            </a:r>
            <a:r>
              <a:rPr lang="en-US" dirty="0" smtClean="0"/>
              <a:t> </a:t>
            </a:r>
            <a:r>
              <a:rPr lang="en-US" dirty="0" err="1" smtClean="0"/>
              <a:t>wir</a:t>
            </a:r>
            <a:r>
              <a:rPr lang="en-US" dirty="0" smtClean="0"/>
              <a:t> mal.</a:t>
            </a:r>
            <a:endParaRPr lang="de-DE" dirty="0"/>
          </a:p>
        </p:txBody>
      </p:sp>
    </p:spTree>
    <p:extLst>
      <p:ext uri="{BB962C8B-B14F-4D97-AF65-F5344CB8AC3E}">
        <p14:creationId xmlns:p14="http://schemas.microsoft.com/office/powerpoint/2010/main" val="26357386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.NET Foundation</a:t>
            </a:r>
            <a:endParaRPr lang="de-DE" dirty="0"/>
          </a:p>
        </p:txBody>
      </p:sp>
      <p:sp>
        <p:nvSpPr>
          <p:cNvPr id="3" name="Inhaltsplatzhalter 2"/>
          <p:cNvSpPr>
            <a:spLocks noGrp="1"/>
          </p:cNvSpPr>
          <p:nvPr>
            <p:ph idx="1"/>
          </p:nvPr>
        </p:nvSpPr>
        <p:spPr/>
        <p:txBody>
          <a:bodyPr/>
          <a:lstStyle/>
          <a:p>
            <a:r>
              <a:rPr lang="en-US" dirty="0" smtClean="0"/>
              <a:t>.NET Core </a:t>
            </a:r>
            <a:r>
              <a:rPr lang="en-US" dirty="0" err="1" smtClean="0"/>
              <a:t>ist</a:t>
            </a:r>
            <a:r>
              <a:rPr lang="en-US" dirty="0" smtClean="0"/>
              <a:t> Open Source.</a:t>
            </a:r>
          </a:p>
          <a:p>
            <a:pPr lvl="1"/>
            <a:r>
              <a:rPr lang="en-US" dirty="0" err="1" smtClean="0"/>
              <a:t>Eine</a:t>
            </a:r>
            <a:r>
              <a:rPr lang="en-US" dirty="0" smtClean="0"/>
              <a:t> Chance </a:t>
            </a:r>
            <a:r>
              <a:rPr lang="en-US" dirty="0" err="1" smtClean="0"/>
              <a:t>für</a:t>
            </a:r>
            <a:r>
              <a:rPr lang="en-US" dirty="0" smtClean="0"/>
              <a:t> .NET </a:t>
            </a:r>
            <a:r>
              <a:rPr lang="en-US" dirty="0" err="1" smtClean="0"/>
              <a:t>noch</a:t>
            </a:r>
            <a:r>
              <a:rPr lang="en-US" dirty="0" smtClean="0"/>
              <a:t> </a:t>
            </a:r>
            <a:r>
              <a:rPr lang="en-US" dirty="0" err="1" smtClean="0"/>
              <a:t>schneller</a:t>
            </a:r>
            <a:r>
              <a:rPr lang="en-US" dirty="0" smtClean="0"/>
              <a:t> </a:t>
            </a:r>
            <a:r>
              <a:rPr lang="en-US" dirty="0" err="1" smtClean="0"/>
              <a:t>zu</a:t>
            </a:r>
            <a:r>
              <a:rPr lang="en-US" dirty="0" smtClean="0"/>
              <a:t> </a:t>
            </a:r>
            <a:r>
              <a:rPr lang="en-US" dirty="0" err="1" smtClean="0"/>
              <a:t>wachsen</a:t>
            </a:r>
            <a:r>
              <a:rPr lang="en-US" dirty="0"/>
              <a:t> </a:t>
            </a:r>
            <a:r>
              <a:rPr lang="en-US" dirty="0" smtClean="0"/>
              <a:t>auf </a:t>
            </a:r>
            <a:r>
              <a:rPr lang="en-US" dirty="0" err="1" smtClean="0"/>
              <a:t>allen</a:t>
            </a:r>
            <a:r>
              <a:rPr lang="en-US" dirty="0" smtClean="0"/>
              <a:t> </a:t>
            </a:r>
            <a:r>
              <a:rPr lang="en-US" dirty="0" err="1" smtClean="0"/>
              <a:t>Platformen</a:t>
            </a:r>
            <a:r>
              <a:rPr lang="en-US" dirty="0" smtClean="0"/>
              <a:t>.</a:t>
            </a:r>
          </a:p>
          <a:p>
            <a:endParaRPr lang="de-DE"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3573016"/>
            <a:ext cx="5616624" cy="2953966"/>
          </a:xfrm>
          <a:prstGeom prst="rect">
            <a:avLst/>
          </a:prstGeom>
        </p:spPr>
      </p:pic>
      <p:sp>
        <p:nvSpPr>
          <p:cNvPr id="7" name="Textfeld 6"/>
          <p:cNvSpPr txBox="1"/>
          <p:nvPr/>
        </p:nvSpPr>
        <p:spPr>
          <a:xfrm>
            <a:off x="457200" y="6453336"/>
            <a:ext cx="8307082" cy="338554"/>
          </a:xfrm>
          <a:prstGeom prst="rect">
            <a:avLst/>
          </a:prstGeom>
          <a:noFill/>
        </p:spPr>
        <p:txBody>
          <a:bodyPr wrap="none" rtlCol="0">
            <a:spAutoFit/>
          </a:bodyPr>
          <a:lstStyle/>
          <a:p>
            <a:r>
              <a:rPr lang="en-US" sz="1600" dirty="0" err="1" smtClean="0"/>
              <a:t>Quelle</a:t>
            </a:r>
            <a:r>
              <a:rPr lang="en-US" sz="1600" dirty="0"/>
              <a:t>: http://blogs.msdn.com/b/dotnet/archive/2014/12/04/introducing-net-core.aspx</a:t>
            </a:r>
            <a:endParaRPr lang="de-DE" sz="1600" dirty="0"/>
          </a:p>
        </p:txBody>
      </p:sp>
    </p:spTree>
    <p:extLst>
      <p:ext uri="{BB962C8B-B14F-4D97-AF65-F5344CB8AC3E}">
        <p14:creationId xmlns:p14="http://schemas.microsoft.com/office/powerpoint/2010/main" val="21879393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Wie</a:t>
            </a:r>
            <a:r>
              <a:rPr lang="en-US" dirty="0" smtClean="0"/>
              <a:t> </a:t>
            </a:r>
            <a:r>
              <a:rPr lang="en-US" dirty="0" err="1" smtClean="0"/>
              <a:t>steht</a:t>
            </a:r>
            <a:r>
              <a:rPr lang="en-US" dirty="0" smtClean="0"/>
              <a:t> .NET Core </a:t>
            </a:r>
            <a:r>
              <a:rPr lang="en-US" dirty="0" err="1" smtClean="0"/>
              <a:t>zu</a:t>
            </a:r>
            <a:r>
              <a:rPr lang="en-US" dirty="0" smtClean="0"/>
              <a:t> den </a:t>
            </a:r>
            <a:r>
              <a:rPr lang="en-US" dirty="0" err="1" smtClean="0"/>
              <a:t>existierenden</a:t>
            </a:r>
            <a:r>
              <a:rPr lang="en-US" dirty="0" smtClean="0"/>
              <a:t> </a:t>
            </a:r>
            <a:r>
              <a:rPr lang="en-US" dirty="0" err="1" smtClean="0"/>
              <a:t>Platformen</a:t>
            </a:r>
            <a:r>
              <a:rPr lang="en-US" dirty="0" smtClean="0"/>
              <a:t> ?</a:t>
            </a:r>
            <a:endParaRPr lang="de-DE" dirty="0"/>
          </a:p>
        </p:txBody>
      </p:sp>
      <p:sp>
        <p:nvSpPr>
          <p:cNvPr id="4" name="Rechteck 3"/>
          <p:cNvSpPr/>
          <p:nvPr/>
        </p:nvSpPr>
        <p:spPr>
          <a:xfrm>
            <a:off x="755576" y="2852936"/>
            <a:ext cx="2088232" cy="33843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SITUATION:</a:t>
            </a:r>
          </a:p>
          <a:p>
            <a:pPr algn="ctr"/>
            <a:r>
              <a:rPr lang="en-US" dirty="0" smtClean="0"/>
              <a:t>There a </a:t>
            </a:r>
            <a:r>
              <a:rPr lang="en-US" b="1" dirty="0" smtClean="0"/>
              <a:t>8</a:t>
            </a:r>
            <a:r>
              <a:rPr lang="en-US" dirty="0" smtClean="0"/>
              <a:t> competing stacks</a:t>
            </a:r>
            <a:endParaRPr lang="de-DE" dirty="0"/>
          </a:p>
        </p:txBody>
      </p:sp>
      <p:sp>
        <p:nvSpPr>
          <p:cNvPr id="5" name="Rechteck 4"/>
          <p:cNvSpPr/>
          <p:nvPr/>
        </p:nvSpPr>
        <p:spPr>
          <a:xfrm>
            <a:off x="6156176" y="2852936"/>
            <a:ext cx="2088232" cy="33843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SITUATION:</a:t>
            </a:r>
          </a:p>
          <a:p>
            <a:pPr algn="ctr"/>
            <a:r>
              <a:rPr lang="en-US" dirty="0" smtClean="0"/>
              <a:t>There a </a:t>
            </a:r>
            <a:r>
              <a:rPr lang="en-US" b="1" dirty="0" smtClean="0"/>
              <a:t>9</a:t>
            </a:r>
            <a:r>
              <a:rPr lang="en-US" dirty="0" smtClean="0"/>
              <a:t> competing stacks</a:t>
            </a:r>
            <a:endParaRPr lang="de-DE" dirty="0"/>
          </a:p>
        </p:txBody>
      </p:sp>
      <p:sp>
        <p:nvSpPr>
          <p:cNvPr id="7" name="Rechteck 6"/>
          <p:cNvSpPr/>
          <p:nvPr/>
        </p:nvSpPr>
        <p:spPr>
          <a:xfrm>
            <a:off x="6254954" y="2996952"/>
            <a:ext cx="914400" cy="50405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solidFill>
                  <a:schemeClr val="dk1"/>
                </a:solidFill>
              </a:rPr>
              <a:t>Bald…</a:t>
            </a:r>
            <a:endParaRPr lang="de-DE" dirty="0">
              <a:solidFill>
                <a:schemeClr val="dk1"/>
              </a:solidFill>
            </a:endParaRPr>
          </a:p>
        </p:txBody>
      </p:sp>
      <p:sp>
        <p:nvSpPr>
          <p:cNvPr id="8" name="Rechteck 7"/>
          <p:cNvSpPr/>
          <p:nvPr/>
        </p:nvSpPr>
        <p:spPr>
          <a:xfrm>
            <a:off x="3067206" y="2852936"/>
            <a:ext cx="2872946" cy="338437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smtClean="0"/>
          </a:p>
        </p:txBody>
      </p:sp>
      <p:sp>
        <p:nvSpPr>
          <p:cNvPr id="10" name="Ovale Legende 9"/>
          <p:cNvSpPr/>
          <p:nvPr/>
        </p:nvSpPr>
        <p:spPr>
          <a:xfrm>
            <a:off x="2083556" y="2276872"/>
            <a:ext cx="3096344" cy="2448272"/>
          </a:xfrm>
          <a:prstGeom prst="wedgeEllipseCallout">
            <a:avLst>
              <a:gd name="adj1" fmla="val 8991"/>
              <a:gd name="adj2" fmla="val 595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8 ? – </a:t>
            </a:r>
            <a:r>
              <a:rPr lang="en-US" dirty="0" err="1"/>
              <a:t>Irre</a:t>
            </a:r>
            <a:r>
              <a:rPr lang="en-US" dirty="0"/>
              <a:t>….</a:t>
            </a:r>
          </a:p>
          <a:p>
            <a:pPr algn="ctr"/>
            <a:endParaRPr lang="en-US" dirty="0"/>
          </a:p>
          <a:p>
            <a:pPr algn="ctr"/>
            <a:r>
              <a:rPr lang="en-US" dirty="0" err="1"/>
              <a:t>Wir</a:t>
            </a:r>
            <a:r>
              <a:rPr lang="en-US" dirty="0"/>
              <a:t> </a:t>
            </a:r>
            <a:r>
              <a:rPr lang="en-US" dirty="0" err="1"/>
              <a:t>müssen</a:t>
            </a:r>
            <a:r>
              <a:rPr lang="en-US" dirty="0"/>
              <a:t> </a:t>
            </a:r>
            <a:r>
              <a:rPr lang="en-US" dirty="0" err="1"/>
              <a:t>einen</a:t>
            </a:r>
            <a:r>
              <a:rPr lang="en-US" dirty="0"/>
              <a:t> </a:t>
            </a:r>
            <a:r>
              <a:rPr lang="en-US" dirty="0" err="1" smtClean="0"/>
              <a:t>universellen</a:t>
            </a:r>
            <a:r>
              <a:rPr lang="en-US" dirty="0" smtClean="0"/>
              <a:t> </a:t>
            </a:r>
            <a:r>
              <a:rPr lang="en-US" dirty="0"/>
              <a:t>Stack </a:t>
            </a:r>
            <a:r>
              <a:rPr lang="en-US" dirty="0" err="1"/>
              <a:t>umsetzen</a:t>
            </a:r>
            <a:r>
              <a:rPr lang="en-US" dirty="0"/>
              <a:t> das </a:t>
            </a:r>
            <a:r>
              <a:rPr lang="en-US" dirty="0" err="1"/>
              <a:t>jeden</a:t>
            </a:r>
            <a:r>
              <a:rPr lang="en-US" dirty="0"/>
              <a:t> Use Case </a:t>
            </a:r>
            <a:r>
              <a:rPr lang="en-US" dirty="0" err="1"/>
              <a:t>abdeckt</a:t>
            </a:r>
            <a:r>
              <a:rPr lang="en-US" dirty="0"/>
              <a:t>…</a:t>
            </a:r>
            <a:endParaRPr lang="de-DE" dirty="0"/>
          </a:p>
        </p:txBody>
      </p:sp>
      <p:sp>
        <p:nvSpPr>
          <p:cNvPr id="11" name="Ovale Legende 10"/>
          <p:cNvSpPr/>
          <p:nvPr/>
        </p:nvSpPr>
        <p:spPr>
          <a:xfrm>
            <a:off x="4731934" y="4216152"/>
            <a:ext cx="936104" cy="653008"/>
          </a:xfrm>
          <a:prstGeom prst="wedgeEllipseCallout">
            <a:avLst>
              <a:gd name="adj1" fmla="val -19371"/>
              <a:gd name="adj2" fmla="val 5954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Yes! </a:t>
            </a:r>
            <a:endParaRPr lang="de-DE" dirty="0"/>
          </a:p>
        </p:txBody>
      </p:sp>
      <p:sp>
        <p:nvSpPr>
          <p:cNvPr id="12" name="Smiley 11"/>
          <p:cNvSpPr/>
          <p:nvPr/>
        </p:nvSpPr>
        <p:spPr>
          <a:xfrm>
            <a:off x="3547461" y="5051648"/>
            <a:ext cx="792088" cy="720080"/>
          </a:xfrm>
          <a:prstGeom prst="smileyF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
        <p:nvSpPr>
          <p:cNvPr id="13" name="Smiley 12"/>
          <p:cNvSpPr/>
          <p:nvPr/>
        </p:nvSpPr>
        <p:spPr>
          <a:xfrm>
            <a:off x="4572000" y="5049180"/>
            <a:ext cx="792088" cy="720080"/>
          </a:xfrm>
          <a:prstGeom prst="smileyFac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4272335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7" grpId="0" animBg="1"/>
      <p:bldP spid="8" grpId="0" animBg="1"/>
      <p:bldP spid="10" grpId="0" animBg="1"/>
      <p:bldP spid="11" grpId="0" animBg="1"/>
      <p:bldP spid="12" grpId="0" animBg="1"/>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.NET Framework 4.6</a:t>
            </a:r>
            <a:endParaRPr lang="de-DE" dirty="0"/>
          </a:p>
        </p:txBody>
      </p:sp>
      <p:sp>
        <p:nvSpPr>
          <p:cNvPr id="3" name="Inhaltsplatzhalter 2"/>
          <p:cNvSpPr>
            <a:spLocks noGrp="1"/>
          </p:cNvSpPr>
          <p:nvPr>
            <p:ph idx="1"/>
          </p:nvPr>
        </p:nvSpPr>
        <p:spPr/>
        <p:txBody>
          <a:bodyPr>
            <a:normAutofit/>
          </a:bodyPr>
          <a:lstStyle/>
          <a:p>
            <a:r>
              <a:rPr lang="en-US" dirty="0" err="1" smtClean="0"/>
              <a:t>Zuerst</a:t>
            </a:r>
            <a:r>
              <a:rPr lang="en-US" dirty="0" smtClean="0"/>
              <a:t> </a:t>
            </a:r>
            <a:r>
              <a:rPr lang="en-US" dirty="0" err="1" smtClean="0"/>
              <a:t>ist</a:t>
            </a:r>
            <a:r>
              <a:rPr lang="en-US" dirty="0" smtClean="0"/>
              <a:t> </a:t>
            </a:r>
            <a:r>
              <a:rPr lang="en-US" dirty="0" err="1" smtClean="0"/>
              <a:t>wohl</a:t>
            </a:r>
            <a:r>
              <a:rPr lang="en-US" dirty="0" smtClean="0"/>
              <a:t> das </a:t>
            </a:r>
            <a:r>
              <a:rPr lang="en-US" dirty="0" err="1" smtClean="0"/>
              <a:t>Ziel</a:t>
            </a:r>
            <a:r>
              <a:rPr lang="en-US" dirty="0" smtClean="0"/>
              <a:t> </a:t>
            </a:r>
            <a:r>
              <a:rPr lang="en-US" dirty="0" err="1" smtClean="0"/>
              <a:t>mit</a:t>
            </a:r>
            <a:r>
              <a:rPr lang="en-US" dirty="0" smtClean="0"/>
              <a:t> Visual Studio 2015, </a:t>
            </a:r>
            <a:r>
              <a:rPr lang="en-US" dirty="0" err="1" smtClean="0"/>
              <a:t>dass</a:t>
            </a:r>
            <a:r>
              <a:rPr lang="en-US" dirty="0" smtClean="0"/>
              <a:t> .NET Core </a:t>
            </a:r>
            <a:r>
              <a:rPr lang="en-US" dirty="0" err="1" smtClean="0"/>
              <a:t>ein</a:t>
            </a:r>
            <a:r>
              <a:rPr lang="en-US" dirty="0" smtClean="0"/>
              <a:t> Subset des </a:t>
            </a:r>
            <a:r>
              <a:rPr lang="en-US" dirty="0" err="1" smtClean="0"/>
              <a:t>neuen</a:t>
            </a:r>
            <a:r>
              <a:rPr lang="en-US" dirty="0" smtClean="0"/>
              <a:t> .NET Frameworks 4.6 </a:t>
            </a:r>
            <a:r>
              <a:rPr lang="en-US" dirty="0" err="1" smtClean="0"/>
              <a:t>ist</a:t>
            </a:r>
            <a:r>
              <a:rPr lang="en-US" dirty="0" smtClean="0"/>
              <a:t>.</a:t>
            </a:r>
          </a:p>
          <a:p>
            <a:endParaRPr lang="en-US" dirty="0" smtClean="0"/>
          </a:p>
          <a:p>
            <a:r>
              <a:rPr lang="en-US" dirty="0" err="1" smtClean="0"/>
              <a:t>Wenn</a:t>
            </a:r>
            <a:r>
              <a:rPr lang="en-US" dirty="0" smtClean="0"/>
              <a:t> .NET Core released </a:t>
            </a:r>
            <a:r>
              <a:rPr lang="en-US" dirty="0" err="1" smtClean="0"/>
              <a:t>ist</a:t>
            </a:r>
            <a:r>
              <a:rPr lang="en-US" dirty="0" smtClean="0"/>
              <a:t>, </a:t>
            </a:r>
            <a:r>
              <a:rPr lang="en-US" dirty="0" err="1" smtClean="0"/>
              <a:t>wird</a:t>
            </a:r>
            <a:r>
              <a:rPr lang="en-US" dirty="0" smtClean="0"/>
              <a:t> </a:t>
            </a:r>
            <a:r>
              <a:rPr lang="en-US" dirty="0" err="1" smtClean="0"/>
              <a:t>es</a:t>
            </a:r>
            <a:r>
              <a:rPr lang="en-US" dirty="0" smtClean="0"/>
              <a:t> </a:t>
            </a:r>
            <a:r>
              <a:rPr lang="en-US" dirty="0" err="1" smtClean="0"/>
              <a:t>sich</a:t>
            </a:r>
            <a:r>
              <a:rPr lang="en-US" dirty="0" smtClean="0"/>
              <a:t> </a:t>
            </a:r>
            <a:r>
              <a:rPr lang="en-US" dirty="0" err="1" smtClean="0"/>
              <a:t>aber</a:t>
            </a:r>
            <a:r>
              <a:rPr lang="en-US" dirty="0" smtClean="0"/>
              <a:t> </a:t>
            </a:r>
            <a:r>
              <a:rPr lang="en-US" dirty="0" err="1" smtClean="0"/>
              <a:t>wahrscheinlich</a:t>
            </a:r>
            <a:r>
              <a:rPr lang="en-US" dirty="0" smtClean="0"/>
              <a:t> </a:t>
            </a:r>
            <a:r>
              <a:rPr lang="en-US" dirty="0" err="1" smtClean="0"/>
              <a:t>schneller</a:t>
            </a:r>
            <a:r>
              <a:rPr lang="en-US" dirty="0" smtClean="0"/>
              <a:t> </a:t>
            </a:r>
            <a:r>
              <a:rPr lang="en-US" dirty="0" err="1" smtClean="0"/>
              <a:t>entwickeln</a:t>
            </a:r>
            <a:r>
              <a:rPr lang="en-US" dirty="0" smtClean="0"/>
              <a:t> </a:t>
            </a:r>
            <a:r>
              <a:rPr lang="en-US" dirty="0" err="1" smtClean="0"/>
              <a:t>als</a:t>
            </a:r>
            <a:r>
              <a:rPr lang="en-US" dirty="0" smtClean="0"/>
              <a:t> das .NET Framework und </a:t>
            </a:r>
            <a:r>
              <a:rPr lang="en-US" dirty="0" err="1" smtClean="0"/>
              <a:t>einige</a:t>
            </a:r>
            <a:r>
              <a:rPr lang="en-US" dirty="0" smtClean="0"/>
              <a:t> Features </a:t>
            </a:r>
            <a:r>
              <a:rPr lang="en-US" dirty="0" err="1" smtClean="0"/>
              <a:t>werden</a:t>
            </a:r>
            <a:r>
              <a:rPr lang="en-US" dirty="0" smtClean="0"/>
              <a:t> </a:t>
            </a:r>
            <a:r>
              <a:rPr lang="en-US" dirty="0" err="1" smtClean="0"/>
              <a:t>dann</a:t>
            </a:r>
            <a:r>
              <a:rPr lang="en-US" dirty="0" smtClean="0"/>
              <a:t> </a:t>
            </a:r>
            <a:r>
              <a:rPr lang="en-US" dirty="0" err="1" smtClean="0"/>
              <a:t>wahrscheinlich</a:t>
            </a:r>
            <a:r>
              <a:rPr lang="en-US" dirty="0" smtClean="0"/>
              <a:t> </a:t>
            </a:r>
            <a:r>
              <a:rPr lang="en-US" dirty="0" err="1" smtClean="0"/>
              <a:t>auch</a:t>
            </a:r>
            <a:r>
              <a:rPr lang="en-US" dirty="0" smtClean="0"/>
              <a:t> </a:t>
            </a:r>
            <a:r>
              <a:rPr lang="en-US" dirty="0" err="1" smtClean="0"/>
              <a:t>nur</a:t>
            </a:r>
            <a:r>
              <a:rPr lang="en-US" dirty="0" smtClean="0"/>
              <a:t> </a:t>
            </a:r>
            <a:r>
              <a:rPr lang="en-US" dirty="0" err="1" smtClean="0"/>
              <a:t>dort</a:t>
            </a:r>
            <a:r>
              <a:rPr lang="en-US" dirty="0" smtClean="0"/>
              <a:t> </a:t>
            </a:r>
            <a:r>
              <a:rPr lang="en-US" dirty="0" err="1" smtClean="0"/>
              <a:t>enthalten</a:t>
            </a:r>
            <a:r>
              <a:rPr lang="en-US" dirty="0" smtClean="0"/>
              <a:t> sein. :o(</a:t>
            </a:r>
          </a:p>
        </p:txBody>
      </p:sp>
    </p:spTree>
    <p:extLst>
      <p:ext uri="{BB962C8B-B14F-4D97-AF65-F5344CB8AC3E}">
        <p14:creationId xmlns:p14="http://schemas.microsoft.com/office/powerpoint/2010/main" val="11001788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.NET Framework 4.6</a:t>
            </a:r>
            <a:endParaRPr lang="de-DE" dirty="0"/>
          </a:p>
        </p:txBody>
      </p:sp>
      <p:sp>
        <p:nvSpPr>
          <p:cNvPr id="3" name="Inhaltsplatzhalter 2"/>
          <p:cNvSpPr>
            <a:spLocks noGrp="1"/>
          </p:cNvSpPr>
          <p:nvPr>
            <p:ph idx="1"/>
          </p:nvPr>
        </p:nvSpPr>
        <p:spPr/>
        <p:txBody>
          <a:bodyPr>
            <a:normAutofit/>
          </a:bodyPr>
          <a:lstStyle/>
          <a:p>
            <a:r>
              <a:rPr lang="en-US" dirty="0" err="1" smtClean="0"/>
              <a:t>Es</a:t>
            </a:r>
            <a:r>
              <a:rPr lang="en-US" dirty="0" smtClean="0"/>
              <a:t> </a:t>
            </a:r>
            <a:r>
              <a:rPr lang="en-US" dirty="0" err="1" smtClean="0"/>
              <a:t>wird</a:t>
            </a:r>
            <a:r>
              <a:rPr lang="en-US" dirty="0" smtClean="0"/>
              <a:t> </a:t>
            </a:r>
            <a:r>
              <a:rPr lang="en-US" dirty="0" err="1" smtClean="0"/>
              <a:t>weiterhin</a:t>
            </a:r>
            <a:r>
              <a:rPr lang="en-US" dirty="0" smtClean="0"/>
              <a:t> Updates </a:t>
            </a:r>
            <a:r>
              <a:rPr lang="en-US" dirty="0" err="1" smtClean="0"/>
              <a:t>für</a:t>
            </a:r>
            <a:r>
              <a:rPr lang="en-US" dirty="0" smtClean="0"/>
              <a:t> das .NET Framework </a:t>
            </a:r>
            <a:r>
              <a:rPr lang="en-US" dirty="0" err="1" smtClean="0"/>
              <a:t>geben</a:t>
            </a:r>
            <a:r>
              <a:rPr lang="en-US" dirty="0" smtClean="0"/>
              <a:t>…. </a:t>
            </a:r>
            <a:r>
              <a:rPr lang="en-US" dirty="0" smtClean="0"/>
              <a:t/>
            </a:r>
            <a:br>
              <a:rPr lang="en-US" dirty="0" smtClean="0"/>
            </a:br>
            <a:r>
              <a:rPr lang="en-US" dirty="0" err="1" smtClean="0"/>
              <a:t>Geplant</a:t>
            </a:r>
            <a:r>
              <a:rPr lang="en-US" dirty="0" smtClean="0"/>
              <a:t> </a:t>
            </a:r>
            <a:r>
              <a:rPr lang="en-US" dirty="0" err="1" smtClean="0"/>
              <a:t>ist</a:t>
            </a:r>
            <a:r>
              <a:rPr lang="en-US" dirty="0" smtClean="0"/>
              <a:t> ca. </a:t>
            </a:r>
            <a:r>
              <a:rPr lang="en-US" dirty="0" err="1" smtClean="0"/>
              <a:t>einmal</a:t>
            </a:r>
            <a:r>
              <a:rPr lang="en-US" dirty="0" smtClean="0"/>
              <a:t> </a:t>
            </a:r>
            <a:r>
              <a:rPr lang="en-US" dirty="0" err="1" smtClean="0"/>
              <a:t>im</a:t>
            </a:r>
            <a:r>
              <a:rPr lang="en-US" dirty="0" smtClean="0"/>
              <a:t> </a:t>
            </a:r>
            <a:r>
              <a:rPr lang="en-US" dirty="0" err="1" smtClean="0"/>
              <a:t>Jahr</a:t>
            </a:r>
            <a:r>
              <a:rPr lang="en-US" dirty="0" smtClean="0"/>
              <a:t>…. </a:t>
            </a:r>
            <a:r>
              <a:rPr lang="en-US" dirty="0" err="1" smtClean="0"/>
              <a:t>Innovationstransfer</a:t>
            </a:r>
            <a:r>
              <a:rPr lang="en-US" dirty="0" smtClean="0"/>
              <a:t> .NET Core =&gt; .NET Framework.</a:t>
            </a:r>
          </a:p>
          <a:p>
            <a:endParaRPr lang="en-US" dirty="0" smtClean="0"/>
          </a:p>
          <a:p>
            <a:r>
              <a:rPr lang="en-US" dirty="0" err="1" smtClean="0"/>
              <a:t>Es</a:t>
            </a:r>
            <a:r>
              <a:rPr lang="en-US" dirty="0" smtClean="0"/>
              <a:t> </a:t>
            </a:r>
            <a:r>
              <a:rPr lang="en-US" dirty="0" err="1" smtClean="0"/>
              <a:t>wird</a:t>
            </a:r>
            <a:r>
              <a:rPr lang="en-US" dirty="0" smtClean="0"/>
              <a:t> </a:t>
            </a:r>
            <a:r>
              <a:rPr lang="en-US" dirty="0" err="1" smtClean="0"/>
              <a:t>aber</a:t>
            </a:r>
            <a:r>
              <a:rPr lang="en-US" dirty="0" smtClean="0"/>
              <a:t> </a:t>
            </a:r>
            <a:r>
              <a:rPr lang="en-US" dirty="0" err="1" smtClean="0"/>
              <a:t>auch</a:t>
            </a:r>
            <a:r>
              <a:rPr lang="en-US" dirty="0" smtClean="0"/>
              <a:t> </a:t>
            </a:r>
            <a:r>
              <a:rPr lang="en-US" dirty="0" err="1" smtClean="0"/>
              <a:t>Bestandteile</a:t>
            </a:r>
            <a:r>
              <a:rPr lang="en-US" dirty="0" smtClean="0"/>
              <a:t> </a:t>
            </a:r>
            <a:r>
              <a:rPr lang="en-US" dirty="0" err="1" smtClean="0"/>
              <a:t>geben</a:t>
            </a:r>
            <a:r>
              <a:rPr lang="en-US" dirty="0" smtClean="0"/>
              <a:t>, die </a:t>
            </a:r>
            <a:r>
              <a:rPr lang="en-US" dirty="0" err="1" smtClean="0"/>
              <a:t>es</a:t>
            </a:r>
            <a:r>
              <a:rPr lang="en-US" dirty="0" smtClean="0"/>
              <a:t> </a:t>
            </a:r>
            <a:r>
              <a:rPr lang="en-US" dirty="0" err="1" smtClean="0"/>
              <a:t>nur</a:t>
            </a:r>
            <a:r>
              <a:rPr lang="en-US" dirty="0" smtClean="0"/>
              <a:t> </a:t>
            </a:r>
            <a:r>
              <a:rPr lang="en-US" dirty="0" err="1" smtClean="0"/>
              <a:t>im</a:t>
            </a:r>
            <a:r>
              <a:rPr lang="en-US" dirty="0" smtClean="0"/>
              <a:t> .NET Framework </a:t>
            </a:r>
            <a:r>
              <a:rPr lang="en-US" dirty="0" err="1" smtClean="0"/>
              <a:t>geben</a:t>
            </a:r>
            <a:r>
              <a:rPr lang="en-US" dirty="0" smtClean="0"/>
              <a:t> </a:t>
            </a:r>
            <a:r>
              <a:rPr lang="en-US" dirty="0" err="1" smtClean="0"/>
              <a:t>wird</a:t>
            </a:r>
            <a:r>
              <a:rPr lang="en-US" dirty="0"/>
              <a:t> </a:t>
            </a:r>
            <a:r>
              <a:rPr lang="en-US" dirty="0" err="1" smtClean="0"/>
              <a:t>z.B</a:t>
            </a:r>
            <a:r>
              <a:rPr lang="en-US" dirty="0" smtClean="0"/>
              <a:t>. WPF. - ??? - </a:t>
            </a:r>
            <a:r>
              <a:rPr lang="en-US" dirty="0" err="1" smtClean="0"/>
              <a:t>Wie</a:t>
            </a:r>
            <a:r>
              <a:rPr lang="en-US" dirty="0" smtClean="0"/>
              <a:t> </a:t>
            </a:r>
            <a:r>
              <a:rPr lang="en-US" dirty="0" err="1" smtClean="0"/>
              <a:t>kriege</a:t>
            </a:r>
            <a:r>
              <a:rPr lang="en-US" dirty="0" smtClean="0"/>
              <a:t> </a:t>
            </a:r>
            <a:r>
              <a:rPr lang="en-US" dirty="0" err="1" smtClean="0"/>
              <a:t>ich</a:t>
            </a:r>
            <a:r>
              <a:rPr lang="en-US" dirty="0" smtClean="0"/>
              <a:t> das </a:t>
            </a:r>
            <a:r>
              <a:rPr lang="en-US" dirty="0" err="1" smtClean="0"/>
              <a:t>jetzt</a:t>
            </a:r>
            <a:r>
              <a:rPr lang="en-US" dirty="0" smtClean="0"/>
              <a:t> </a:t>
            </a:r>
            <a:r>
              <a:rPr lang="en-US" dirty="0" err="1" smtClean="0"/>
              <a:t>übereinander</a:t>
            </a:r>
            <a:r>
              <a:rPr lang="en-US" dirty="0" smtClean="0"/>
              <a:t> ?</a:t>
            </a:r>
            <a:endParaRPr lang="de-DE" dirty="0"/>
          </a:p>
        </p:txBody>
      </p:sp>
    </p:spTree>
    <p:extLst>
      <p:ext uri="{BB962C8B-B14F-4D97-AF65-F5344CB8AC3E}">
        <p14:creationId xmlns:p14="http://schemas.microsoft.com/office/powerpoint/2010/main" val="6087242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Mono vs. .NET Core</a:t>
            </a:r>
            <a:endParaRPr lang="de-DE" dirty="0"/>
          </a:p>
        </p:txBody>
      </p:sp>
      <p:sp>
        <p:nvSpPr>
          <p:cNvPr id="3" name="Inhaltsplatzhalter 2"/>
          <p:cNvSpPr>
            <a:spLocks noGrp="1"/>
          </p:cNvSpPr>
          <p:nvPr>
            <p:ph idx="1"/>
          </p:nvPr>
        </p:nvSpPr>
        <p:spPr/>
        <p:txBody>
          <a:bodyPr>
            <a:normAutofit/>
          </a:bodyPr>
          <a:lstStyle/>
          <a:p>
            <a:r>
              <a:rPr lang="en-US" dirty="0" smtClean="0"/>
              <a:t>Mono </a:t>
            </a:r>
            <a:r>
              <a:rPr lang="en-US" dirty="0" err="1" smtClean="0"/>
              <a:t>ist</a:t>
            </a:r>
            <a:r>
              <a:rPr lang="en-US" dirty="0" smtClean="0"/>
              <a:t> </a:t>
            </a:r>
            <a:r>
              <a:rPr lang="en-US" dirty="0" err="1" smtClean="0"/>
              <a:t>wie</a:t>
            </a:r>
            <a:r>
              <a:rPr lang="en-US" dirty="0" smtClean="0"/>
              <a:t> das .NET Framework </a:t>
            </a:r>
            <a:r>
              <a:rPr lang="en-US" dirty="0" err="1" smtClean="0"/>
              <a:t>mit</a:t>
            </a:r>
            <a:r>
              <a:rPr lang="en-US" dirty="0" smtClean="0"/>
              <a:t> all </a:t>
            </a:r>
            <a:r>
              <a:rPr lang="en-US" dirty="0" err="1" smtClean="0"/>
              <a:t>seinen</a:t>
            </a:r>
            <a:r>
              <a:rPr lang="en-US" dirty="0" smtClean="0"/>
              <a:t> </a:t>
            </a:r>
            <a:r>
              <a:rPr lang="en-US" dirty="0" err="1" smtClean="0"/>
              <a:t>Problemen</a:t>
            </a:r>
            <a:r>
              <a:rPr lang="en-US" dirty="0" smtClean="0"/>
              <a:t> und </a:t>
            </a:r>
            <a:r>
              <a:rPr lang="en-US" dirty="0" err="1" smtClean="0"/>
              <a:t>einer</a:t>
            </a:r>
            <a:r>
              <a:rPr lang="en-US" dirty="0" smtClean="0"/>
              <a:t> </a:t>
            </a:r>
            <a:r>
              <a:rPr lang="en-US" dirty="0" err="1" smtClean="0"/>
              <a:t>gewissen</a:t>
            </a:r>
            <a:r>
              <a:rPr lang="en-US" dirty="0" smtClean="0"/>
              <a:t> </a:t>
            </a:r>
            <a:r>
              <a:rPr lang="en-US" dirty="0" err="1" smtClean="0"/>
              <a:t>Komplexität</a:t>
            </a:r>
            <a:r>
              <a:rPr lang="en-US" dirty="0" smtClean="0"/>
              <a:t>. </a:t>
            </a:r>
          </a:p>
          <a:p>
            <a:endParaRPr lang="en-US" dirty="0" smtClean="0"/>
          </a:p>
          <a:p>
            <a:r>
              <a:rPr lang="en-US" dirty="0" smtClean="0"/>
              <a:t>Die </a:t>
            </a:r>
            <a:r>
              <a:rPr lang="en-US" dirty="0" err="1" smtClean="0"/>
              <a:t>Komplexität</a:t>
            </a:r>
            <a:r>
              <a:rPr lang="en-US" dirty="0" smtClean="0"/>
              <a:t> </a:t>
            </a:r>
            <a:r>
              <a:rPr lang="en-US" dirty="0" err="1" smtClean="0"/>
              <a:t>ist</a:t>
            </a:r>
            <a:r>
              <a:rPr lang="en-US" dirty="0" smtClean="0"/>
              <a:t> </a:t>
            </a:r>
            <a:r>
              <a:rPr lang="en-US" dirty="0" err="1" smtClean="0"/>
              <a:t>auch</a:t>
            </a:r>
            <a:r>
              <a:rPr lang="en-US" dirty="0" smtClean="0"/>
              <a:t> das Problem, </a:t>
            </a:r>
            <a:r>
              <a:rPr lang="en-US" dirty="0" err="1" smtClean="0"/>
              <a:t>warum</a:t>
            </a:r>
            <a:r>
              <a:rPr lang="en-US" dirty="0" smtClean="0"/>
              <a:t> das  .NET Framework </a:t>
            </a:r>
            <a:r>
              <a:rPr lang="en-US" dirty="0" err="1" smtClean="0"/>
              <a:t>nicht</a:t>
            </a:r>
            <a:r>
              <a:rPr lang="en-US" dirty="0" smtClean="0"/>
              <a:t> Open Source </a:t>
            </a:r>
            <a:r>
              <a:rPr lang="en-US" dirty="0" err="1" smtClean="0"/>
              <a:t>wird</a:t>
            </a:r>
            <a:r>
              <a:rPr lang="en-US" dirty="0" smtClean="0"/>
              <a:t>…… </a:t>
            </a:r>
          </a:p>
        </p:txBody>
      </p:sp>
    </p:spTree>
    <p:extLst>
      <p:ext uri="{BB962C8B-B14F-4D97-AF65-F5344CB8AC3E}">
        <p14:creationId xmlns:p14="http://schemas.microsoft.com/office/powerpoint/2010/main" val="13412179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Mono vs. .NET Core</a:t>
            </a:r>
            <a:endParaRPr lang="de-DE" dirty="0"/>
          </a:p>
        </p:txBody>
      </p:sp>
      <p:sp>
        <p:nvSpPr>
          <p:cNvPr id="3" name="Inhaltsplatzhalter 2"/>
          <p:cNvSpPr>
            <a:spLocks noGrp="1"/>
          </p:cNvSpPr>
          <p:nvPr>
            <p:ph idx="1"/>
          </p:nvPr>
        </p:nvSpPr>
        <p:spPr/>
        <p:txBody>
          <a:bodyPr>
            <a:normAutofit/>
          </a:bodyPr>
          <a:lstStyle/>
          <a:p>
            <a:r>
              <a:rPr lang="en-US" dirty="0" smtClean="0"/>
              <a:t>Statement</a:t>
            </a:r>
            <a:r>
              <a:rPr lang="en-US" dirty="0"/>
              <a:t>: “… Another way to look at it: The .NET Framework has essentially two forks. One fork is provided by Microsoft and is Windows only. The other fork is Mono which you can use on Linux and Mac</a:t>
            </a:r>
            <a:r>
              <a:rPr lang="en-US" dirty="0" smtClean="0"/>
              <a:t>. ….”</a:t>
            </a:r>
            <a:endParaRPr lang="de-DE" dirty="0"/>
          </a:p>
        </p:txBody>
      </p:sp>
    </p:spTree>
    <p:extLst>
      <p:ext uri="{BB962C8B-B14F-4D97-AF65-F5344CB8AC3E}">
        <p14:creationId xmlns:p14="http://schemas.microsoft.com/office/powerpoint/2010/main" val="41430621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Mono vs. .NET Core</a:t>
            </a:r>
            <a:endParaRPr lang="de-DE" dirty="0"/>
          </a:p>
        </p:txBody>
      </p:sp>
      <p:sp>
        <p:nvSpPr>
          <p:cNvPr id="3" name="Inhaltsplatzhalter 2"/>
          <p:cNvSpPr>
            <a:spLocks noGrp="1"/>
          </p:cNvSpPr>
          <p:nvPr>
            <p:ph idx="1"/>
          </p:nvPr>
        </p:nvSpPr>
        <p:spPr/>
        <p:txBody>
          <a:bodyPr/>
          <a:lstStyle/>
          <a:p>
            <a:r>
              <a:rPr lang="en-US" dirty="0" err="1" smtClean="0"/>
              <a:t>Wenn</a:t>
            </a:r>
            <a:r>
              <a:rPr lang="en-US" dirty="0" smtClean="0"/>
              <a:t> man das so </a:t>
            </a:r>
            <a:r>
              <a:rPr lang="en-US" dirty="0" err="1" smtClean="0"/>
              <a:t>betrachtet</a:t>
            </a:r>
            <a:r>
              <a:rPr lang="en-US" dirty="0" smtClean="0"/>
              <a:t>, </a:t>
            </a:r>
            <a:r>
              <a:rPr lang="en-US" dirty="0" err="1" smtClean="0"/>
              <a:t>dann</a:t>
            </a:r>
            <a:r>
              <a:rPr lang="en-US" dirty="0" smtClean="0"/>
              <a:t> </a:t>
            </a:r>
            <a:r>
              <a:rPr lang="en-US" dirty="0" err="1" smtClean="0"/>
              <a:t>wird</a:t>
            </a:r>
            <a:r>
              <a:rPr lang="en-US" dirty="0" smtClean="0"/>
              <a:t> Mono das </a:t>
            </a:r>
            <a:r>
              <a:rPr lang="en-US" dirty="0" err="1" smtClean="0"/>
              <a:t>selbe</a:t>
            </a:r>
            <a:r>
              <a:rPr lang="en-US" dirty="0" smtClean="0"/>
              <a:t> </a:t>
            </a:r>
            <a:r>
              <a:rPr lang="en-US" dirty="0" err="1" smtClean="0"/>
              <a:t>Schicksal</a:t>
            </a:r>
            <a:r>
              <a:rPr lang="en-US" dirty="0" smtClean="0"/>
              <a:t> </a:t>
            </a:r>
            <a:r>
              <a:rPr lang="en-US" dirty="0" err="1" smtClean="0"/>
              <a:t>erleiden</a:t>
            </a:r>
            <a:r>
              <a:rPr lang="en-US" dirty="0" smtClean="0"/>
              <a:t> </a:t>
            </a:r>
            <a:r>
              <a:rPr lang="en-US" dirty="0" err="1" smtClean="0"/>
              <a:t>wie</a:t>
            </a:r>
            <a:r>
              <a:rPr lang="en-US" dirty="0" smtClean="0"/>
              <a:t> das .NET Framework und .NET Core </a:t>
            </a:r>
            <a:r>
              <a:rPr lang="en-US" dirty="0" err="1" smtClean="0"/>
              <a:t>wird</a:t>
            </a:r>
            <a:r>
              <a:rPr lang="en-US" dirty="0" smtClean="0"/>
              <a:t> </a:t>
            </a:r>
            <a:r>
              <a:rPr lang="en-US" dirty="0" err="1" smtClean="0"/>
              <a:t>beide</a:t>
            </a:r>
            <a:r>
              <a:rPr lang="en-US" dirty="0" smtClean="0"/>
              <a:t> in </a:t>
            </a:r>
            <a:r>
              <a:rPr lang="en-US" dirty="0" err="1" smtClean="0"/>
              <a:t>Zukunft</a:t>
            </a:r>
            <a:r>
              <a:rPr lang="en-US" dirty="0" smtClean="0"/>
              <a:t> </a:t>
            </a:r>
            <a:r>
              <a:rPr lang="en-US" dirty="0" err="1" smtClean="0"/>
              <a:t>ablösen</a:t>
            </a:r>
            <a:r>
              <a:rPr lang="en-US" dirty="0" smtClean="0"/>
              <a:t>.. (So </a:t>
            </a:r>
            <a:r>
              <a:rPr lang="en-US" dirty="0" err="1" smtClean="0"/>
              <a:t>meine</a:t>
            </a:r>
            <a:r>
              <a:rPr lang="en-US" dirty="0" smtClean="0"/>
              <a:t> </a:t>
            </a:r>
            <a:r>
              <a:rPr lang="en-US" dirty="0" err="1" smtClean="0"/>
              <a:t>Einschätzung</a:t>
            </a:r>
            <a:r>
              <a:rPr lang="en-US" dirty="0" smtClean="0"/>
              <a:t>)</a:t>
            </a:r>
          </a:p>
          <a:p>
            <a:endParaRPr lang="en-US" dirty="0" smtClean="0"/>
          </a:p>
          <a:p>
            <a:r>
              <a:rPr lang="en-US" dirty="0" smtClean="0"/>
              <a:t>Mal </a:t>
            </a:r>
            <a:r>
              <a:rPr lang="en-US" dirty="0" err="1" smtClean="0"/>
              <a:t>wieder</a:t>
            </a:r>
            <a:r>
              <a:rPr lang="en-US" dirty="0" smtClean="0"/>
              <a:t> </a:t>
            </a:r>
            <a:r>
              <a:rPr lang="en-US" dirty="0" err="1" smtClean="0"/>
              <a:t>ein</a:t>
            </a:r>
            <a:r>
              <a:rPr lang="en-US" dirty="0" smtClean="0"/>
              <a:t> </a:t>
            </a:r>
            <a:r>
              <a:rPr lang="en-US" dirty="0" err="1" smtClean="0"/>
              <a:t>harter</a:t>
            </a:r>
            <a:r>
              <a:rPr lang="en-US" dirty="0" smtClean="0"/>
              <a:t> </a:t>
            </a:r>
            <a:r>
              <a:rPr lang="en-US" dirty="0" err="1" smtClean="0"/>
              <a:t>Schritt</a:t>
            </a:r>
            <a:r>
              <a:rPr lang="en-US" dirty="0" smtClean="0"/>
              <a:t>……den was </a:t>
            </a:r>
            <a:r>
              <a:rPr lang="en-US" dirty="0" err="1" smtClean="0"/>
              <a:t>empfehle</a:t>
            </a:r>
            <a:r>
              <a:rPr lang="en-US" dirty="0" smtClean="0"/>
              <a:t> </a:t>
            </a:r>
            <a:r>
              <a:rPr lang="en-US" dirty="0" err="1" smtClean="0"/>
              <a:t>ich</a:t>
            </a:r>
            <a:r>
              <a:rPr lang="en-US" dirty="0" smtClean="0"/>
              <a:t> </a:t>
            </a:r>
            <a:r>
              <a:rPr lang="en-US" dirty="0" err="1" smtClean="0"/>
              <a:t>meinem</a:t>
            </a:r>
            <a:r>
              <a:rPr lang="en-US" dirty="0" smtClean="0"/>
              <a:t> </a:t>
            </a:r>
            <a:r>
              <a:rPr lang="en-US" dirty="0" err="1" smtClean="0"/>
              <a:t>Kunden</a:t>
            </a:r>
            <a:r>
              <a:rPr lang="en-US" dirty="0" smtClean="0"/>
              <a:t>…. </a:t>
            </a:r>
            <a:r>
              <a:rPr lang="en-US" dirty="0" err="1" smtClean="0"/>
              <a:t>Wie</a:t>
            </a:r>
            <a:r>
              <a:rPr lang="en-US" dirty="0" smtClean="0"/>
              <a:t> </a:t>
            </a:r>
            <a:r>
              <a:rPr lang="en-US" dirty="0" err="1" smtClean="0"/>
              <a:t>spielt</a:t>
            </a:r>
            <a:r>
              <a:rPr lang="en-US" dirty="0" smtClean="0"/>
              <a:t> das </a:t>
            </a:r>
            <a:r>
              <a:rPr lang="en-US" dirty="0" err="1" smtClean="0"/>
              <a:t>Ganze</a:t>
            </a:r>
            <a:r>
              <a:rPr lang="en-US" dirty="0" smtClean="0"/>
              <a:t> </a:t>
            </a:r>
            <a:r>
              <a:rPr lang="en-US" dirty="0" err="1" smtClean="0"/>
              <a:t>mit</a:t>
            </a:r>
            <a:r>
              <a:rPr lang="en-US" dirty="0" smtClean="0"/>
              <a:t> WPF </a:t>
            </a:r>
            <a:r>
              <a:rPr lang="en-US" dirty="0" err="1" smtClean="0"/>
              <a:t>zusammen</a:t>
            </a:r>
            <a:r>
              <a:rPr lang="en-US" dirty="0" smtClean="0"/>
              <a:t>……</a:t>
            </a:r>
            <a:endParaRPr lang="de-DE" dirty="0"/>
          </a:p>
        </p:txBody>
      </p:sp>
    </p:spTree>
    <p:extLst>
      <p:ext uri="{BB962C8B-B14F-4D97-AF65-F5344CB8AC3E}">
        <p14:creationId xmlns:p14="http://schemas.microsoft.com/office/powerpoint/2010/main" val="34692788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Windows Store &amp; Windows Phone</a:t>
            </a:r>
            <a:endParaRPr lang="de-DE" dirty="0"/>
          </a:p>
        </p:txBody>
      </p:sp>
      <p:sp>
        <p:nvSpPr>
          <p:cNvPr id="3" name="Inhaltsplatzhalter 2"/>
          <p:cNvSpPr>
            <a:spLocks noGrp="1"/>
          </p:cNvSpPr>
          <p:nvPr>
            <p:ph idx="1"/>
          </p:nvPr>
        </p:nvSpPr>
        <p:spPr/>
        <p:txBody>
          <a:bodyPr/>
          <a:lstStyle/>
          <a:p>
            <a:pPr marL="109728" indent="0">
              <a:buNone/>
            </a:pPr>
            <a:r>
              <a:rPr lang="en-US" dirty="0" smtClean="0"/>
              <a:t>.NET Core </a:t>
            </a:r>
            <a:r>
              <a:rPr lang="en-US" dirty="0" err="1" smtClean="0"/>
              <a:t>wird</a:t>
            </a:r>
            <a:r>
              <a:rPr lang="en-US" dirty="0" smtClean="0"/>
              <a:t> </a:t>
            </a:r>
            <a:r>
              <a:rPr lang="en-US" dirty="0" err="1" smtClean="0"/>
              <a:t>dort</a:t>
            </a:r>
            <a:r>
              <a:rPr lang="en-US" dirty="0" smtClean="0"/>
              <a:t> </a:t>
            </a:r>
            <a:r>
              <a:rPr lang="en-US" dirty="0" err="1" smtClean="0"/>
              <a:t>Einzug</a:t>
            </a:r>
            <a:r>
              <a:rPr lang="en-US" dirty="0" smtClean="0"/>
              <a:t> </a:t>
            </a:r>
            <a:r>
              <a:rPr lang="en-US" dirty="0" err="1" smtClean="0"/>
              <a:t>halten</a:t>
            </a:r>
            <a:r>
              <a:rPr lang="en-US" dirty="0" smtClean="0"/>
              <a:t>…. und man </a:t>
            </a:r>
            <a:r>
              <a:rPr lang="en-US" dirty="0" err="1" smtClean="0"/>
              <a:t>ist</a:t>
            </a:r>
            <a:r>
              <a:rPr lang="en-US" dirty="0" smtClean="0"/>
              <a:t> </a:t>
            </a:r>
            <a:r>
              <a:rPr lang="en-US" dirty="0" err="1" smtClean="0"/>
              <a:t>nicht</a:t>
            </a:r>
            <a:r>
              <a:rPr lang="en-US" dirty="0" smtClean="0"/>
              <a:t> </a:t>
            </a:r>
            <a:r>
              <a:rPr lang="en-US" dirty="0" err="1" smtClean="0"/>
              <a:t>mehr</a:t>
            </a:r>
            <a:r>
              <a:rPr lang="en-US" dirty="0" smtClean="0"/>
              <a:t> so </a:t>
            </a:r>
            <a:r>
              <a:rPr lang="en-US" dirty="0" err="1" smtClean="0"/>
              <a:t>abhängig</a:t>
            </a:r>
            <a:r>
              <a:rPr lang="en-US" dirty="0" smtClean="0"/>
              <a:t> von Framework Releases, was </a:t>
            </a:r>
            <a:r>
              <a:rPr lang="en-US" dirty="0" err="1" smtClean="0"/>
              <a:t>auch</a:t>
            </a:r>
            <a:r>
              <a:rPr lang="en-US" dirty="0" smtClean="0"/>
              <a:t> die </a:t>
            </a:r>
            <a:r>
              <a:rPr lang="en-US" dirty="0" err="1" smtClean="0"/>
              <a:t>Innovationsgeschwindigkeit</a:t>
            </a:r>
            <a:r>
              <a:rPr lang="en-US" dirty="0" smtClean="0"/>
              <a:t> </a:t>
            </a:r>
            <a:r>
              <a:rPr lang="en-US" dirty="0" err="1" smtClean="0"/>
              <a:t>erhöhen</a:t>
            </a:r>
            <a:r>
              <a:rPr lang="en-US" dirty="0" smtClean="0"/>
              <a:t> </a:t>
            </a:r>
            <a:r>
              <a:rPr lang="en-US" dirty="0" err="1" smtClean="0"/>
              <a:t>soll</a:t>
            </a:r>
            <a:r>
              <a:rPr lang="en-US" dirty="0" smtClean="0"/>
              <a:t>…..</a:t>
            </a:r>
            <a:endParaRPr lang="de-DE" dirty="0"/>
          </a:p>
        </p:txBody>
      </p:sp>
    </p:spTree>
    <p:extLst>
      <p:ext uri="{BB962C8B-B14F-4D97-AF65-F5344CB8AC3E}">
        <p14:creationId xmlns:p14="http://schemas.microsoft.com/office/powerpoint/2010/main" val="190918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dirty="0" smtClean="0"/>
              <a:t>Die </a:t>
            </a:r>
            <a:r>
              <a:rPr lang="en-US" b="1" dirty="0" err="1" smtClean="0"/>
              <a:t>Geburt</a:t>
            </a:r>
            <a:r>
              <a:rPr lang="en-US" b="1" dirty="0" smtClean="0"/>
              <a:t> der PCL (Portable Class Libraries)</a:t>
            </a:r>
            <a:endParaRPr lang="de-DE" dirty="0"/>
          </a:p>
        </p:txBody>
      </p:sp>
      <p:sp>
        <p:nvSpPr>
          <p:cNvPr id="3" name="Inhaltsplatzhalter 2"/>
          <p:cNvSpPr>
            <a:spLocks noGrp="1"/>
          </p:cNvSpPr>
          <p:nvPr>
            <p:ph idx="1"/>
          </p:nvPr>
        </p:nvSpPr>
        <p:spPr/>
        <p:txBody>
          <a:bodyPr/>
          <a:lstStyle/>
          <a:p>
            <a:r>
              <a:rPr lang="en-US" dirty="0" err="1" smtClean="0"/>
              <a:t>Es</a:t>
            </a:r>
            <a:r>
              <a:rPr lang="en-US" dirty="0" smtClean="0"/>
              <a:t> gab </a:t>
            </a:r>
            <a:r>
              <a:rPr lang="en-US" dirty="0" err="1" smtClean="0"/>
              <a:t>bis</a:t>
            </a:r>
            <a:r>
              <a:rPr lang="en-US" dirty="0" smtClean="0"/>
              <a:t> </a:t>
            </a:r>
            <a:r>
              <a:rPr lang="en-US" dirty="0" err="1" smtClean="0"/>
              <a:t>dato</a:t>
            </a:r>
            <a:r>
              <a:rPr lang="en-US" dirty="0" smtClean="0"/>
              <a:t> </a:t>
            </a:r>
            <a:r>
              <a:rPr lang="en-US" dirty="0" err="1" smtClean="0"/>
              <a:t>kein</a:t>
            </a:r>
            <a:r>
              <a:rPr lang="en-US" dirty="0" smtClean="0"/>
              <a:t> </a:t>
            </a:r>
            <a:r>
              <a:rPr lang="en-US" dirty="0" err="1" smtClean="0"/>
              <a:t>Konzept</a:t>
            </a:r>
            <a:r>
              <a:rPr lang="en-US" dirty="0" smtClean="0"/>
              <a:t>, um </a:t>
            </a:r>
            <a:r>
              <a:rPr lang="en-US" dirty="0" err="1" smtClean="0"/>
              <a:t>übergreifend</a:t>
            </a:r>
            <a:r>
              <a:rPr lang="en-US" dirty="0" smtClean="0"/>
              <a:t> Libraries </a:t>
            </a:r>
            <a:r>
              <a:rPr lang="en-US" dirty="0" err="1" smtClean="0"/>
              <a:t>auszutauschen</a:t>
            </a:r>
            <a:r>
              <a:rPr lang="en-US" dirty="0" smtClean="0"/>
              <a:t>.</a:t>
            </a:r>
          </a:p>
          <a:p>
            <a:endParaRPr lang="en-US" dirty="0" smtClean="0"/>
          </a:p>
          <a:p>
            <a:r>
              <a:rPr lang="en-US" dirty="0" smtClean="0"/>
              <a:t>Code Sharing </a:t>
            </a:r>
            <a:r>
              <a:rPr lang="en-US" dirty="0" err="1" smtClean="0"/>
              <a:t>mittels</a:t>
            </a:r>
            <a:endParaRPr lang="en-US" dirty="0" smtClean="0"/>
          </a:p>
          <a:p>
            <a:pPr lvl="1"/>
            <a:r>
              <a:rPr lang="en-US" dirty="0" smtClean="0"/>
              <a:t>Linked Files </a:t>
            </a:r>
          </a:p>
          <a:p>
            <a:pPr lvl="1"/>
            <a:r>
              <a:rPr lang="en-US" dirty="0" smtClean="0"/>
              <a:t>Partial </a:t>
            </a:r>
            <a:r>
              <a:rPr lang="en-US" dirty="0"/>
              <a:t>Classes </a:t>
            </a:r>
            <a:endParaRPr lang="en-US" dirty="0" smtClean="0"/>
          </a:p>
          <a:p>
            <a:pPr lvl="1"/>
            <a:r>
              <a:rPr lang="en-US" dirty="0" smtClean="0"/>
              <a:t>#if </a:t>
            </a:r>
            <a:r>
              <a:rPr lang="en-US" dirty="0" err="1" smtClean="0"/>
              <a:t>def</a:t>
            </a:r>
            <a:endParaRPr lang="en-US" dirty="0" smtClean="0"/>
          </a:p>
          <a:p>
            <a:pPr lvl="1"/>
            <a:r>
              <a:rPr lang="en-US" dirty="0" err="1" smtClean="0"/>
              <a:t>Abgeleitete</a:t>
            </a:r>
            <a:r>
              <a:rPr lang="en-US" dirty="0" smtClean="0"/>
              <a:t> </a:t>
            </a:r>
            <a:r>
              <a:rPr lang="en-US" dirty="0" err="1" smtClean="0"/>
              <a:t>Klassen</a:t>
            </a:r>
            <a:endParaRPr lang="en-US" dirty="0" smtClean="0"/>
          </a:p>
        </p:txBody>
      </p:sp>
    </p:spTree>
    <p:extLst>
      <p:ext uri="{BB962C8B-B14F-4D97-AF65-F5344CB8AC3E}">
        <p14:creationId xmlns:p14="http://schemas.microsoft.com/office/powerpoint/2010/main" val="2780594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Code Sharing - .NET Core / .NET Framework in der </a:t>
            </a:r>
            <a:r>
              <a:rPr lang="en-US" dirty="0" err="1" smtClean="0"/>
              <a:t>eigenen</a:t>
            </a:r>
            <a:r>
              <a:rPr lang="en-US" dirty="0" smtClean="0"/>
              <a:t> </a:t>
            </a:r>
            <a:r>
              <a:rPr lang="en-US" dirty="0" err="1" smtClean="0"/>
              <a:t>Applikation</a:t>
            </a:r>
            <a:r>
              <a:rPr lang="en-US" dirty="0" smtClean="0"/>
              <a:t> </a:t>
            </a:r>
            <a:endParaRPr lang="de-DE" dirty="0"/>
          </a:p>
        </p:txBody>
      </p:sp>
      <p:sp>
        <p:nvSpPr>
          <p:cNvPr id="3" name="Inhaltsplatzhalter 2"/>
          <p:cNvSpPr>
            <a:spLocks noGrp="1"/>
          </p:cNvSpPr>
          <p:nvPr>
            <p:ph idx="1"/>
          </p:nvPr>
        </p:nvSpPr>
        <p:spPr/>
        <p:txBody>
          <a:bodyPr/>
          <a:lstStyle/>
          <a:p>
            <a:r>
              <a:rPr lang="en-US" dirty="0" smtClean="0"/>
              <a:t>Portable Class Libraries (Sharing Binaries)</a:t>
            </a:r>
          </a:p>
          <a:p>
            <a:pPr lvl="1"/>
            <a:r>
              <a:rPr lang="en-US" dirty="0" smtClean="0"/>
              <a:t>Das </a:t>
            </a:r>
            <a:r>
              <a:rPr lang="en-US" dirty="0" err="1" smtClean="0"/>
              <a:t>wird</a:t>
            </a:r>
            <a:r>
              <a:rPr lang="en-US" dirty="0" smtClean="0"/>
              <a:t> </a:t>
            </a:r>
            <a:r>
              <a:rPr lang="en-US" dirty="0" err="1" smtClean="0"/>
              <a:t>bestimmt</a:t>
            </a:r>
            <a:r>
              <a:rPr lang="en-US" dirty="0" smtClean="0"/>
              <a:t> </a:t>
            </a:r>
            <a:r>
              <a:rPr lang="en-US" dirty="0" err="1" smtClean="0"/>
              <a:t>spannend</a:t>
            </a:r>
            <a:r>
              <a:rPr lang="en-US" dirty="0" smtClean="0"/>
              <a:t>, </a:t>
            </a:r>
            <a:r>
              <a:rPr lang="en-US" dirty="0" err="1" smtClean="0"/>
              <a:t>wenn</a:t>
            </a:r>
            <a:r>
              <a:rPr lang="en-US" dirty="0" smtClean="0"/>
              <a:t> man </a:t>
            </a:r>
            <a:r>
              <a:rPr lang="en-US" dirty="0" err="1" smtClean="0"/>
              <a:t>im</a:t>
            </a:r>
            <a:r>
              <a:rPr lang="en-US" dirty="0" smtClean="0"/>
              <a:t> .NET Framework .NET Core </a:t>
            </a:r>
            <a:r>
              <a:rPr lang="en-US" dirty="0" err="1"/>
              <a:t>S</a:t>
            </a:r>
            <a:r>
              <a:rPr lang="en-US" dirty="0" err="1" smtClean="0"/>
              <a:t>achen</a:t>
            </a:r>
            <a:r>
              <a:rPr lang="en-US" dirty="0" smtClean="0"/>
              <a:t> </a:t>
            </a:r>
            <a:r>
              <a:rPr lang="en-US" dirty="0" err="1" smtClean="0"/>
              <a:t>benutzen</a:t>
            </a:r>
            <a:r>
              <a:rPr lang="en-US" dirty="0" smtClean="0"/>
              <a:t> </a:t>
            </a:r>
            <a:r>
              <a:rPr lang="en-US" dirty="0" err="1" smtClean="0"/>
              <a:t>möchte</a:t>
            </a:r>
            <a:r>
              <a:rPr lang="en-US" dirty="0" smtClean="0"/>
              <a:t>.</a:t>
            </a:r>
          </a:p>
          <a:p>
            <a:pPr lvl="1"/>
            <a:endParaRPr lang="en-US" b="1" dirty="0" smtClean="0"/>
          </a:p>
          <a:p>
            <a:r>
              <a:rPr lang="en-US" dirty="0" smtClean="0"/>
              <a:t>Shared project (Shared Code on Steroids)</a:t>
            </a:r>
          </a:p>
          <a:p>
            <a:pPr lvl="1"/>
            <a:r>
              <a:rPr lang="en-US" dirty="0" smtClean="0"/>
              <a:t>Das #if </a:t>
            </a:r>
            <a:r>
              <a:rPr lang="en-US" dirty="0" err="1" smtClean="0"/>
              <a:t>def</a:t>
            </a:r>
            <a:r>
              <a:rPr lang="en-US" dirty="0" smtClean="0"/>
              <a:t> </a:t>
            </a:r>
            <a:r>
              <a:rPr lang="en-US" dirty="0" err="1" smtClean="0"/>
              <a:t>wird</a:t>
            </a:r>
            <a:r>
              <a:rPr lang="en-US" dirty="0" smtClean="0"/>
              <a:t> </a:t>
            </a:r>
            <a:r>
              <a:rPr lang="en-US" dirty="0" err="1" smtClean="0"/>
              <a:t>es</a:t>
            </a:r>
            <a:r>
              <a:rPr lang="en-US" dirty="0" smtClean="0"/>
              <a:t> </a:t>
            </a:r>
            <a:r>
              <a:rPr lang="en-US" dirty="0" err="1" smtClean="0"/>
              <a:t>noch</a:t>
            </a:r>
            <a:r>
              <a:rPr lang="en-US" dirty="0" smtClean="0"/>
              <a:t> </a:t>
            </a:r>
            <a:r>
              <a:rPr lang="en-US" dirty="0" err="1" smtClean="0"/>
              <a:t>eine</a:t>
            </a:r>
            <a:r>
              <a:rPr lang="en-US" dirty="0" smtClean="0"/>
              <a:t> </a:t>
            </a:r>
            <a:r>
              <a:rPr lang="en-US" dirty="0" err="1"/>
              <a:t>W</a:t>
            </a:r>
            <a:r>
              <a:rPr lang="en-US" dirty="0" err="1" smtClean="0"/>
              <a:t>eile</a:t>
            </a:r>
            <a:r>
              <a:rPr lang="en-US" dirty="0" smtClean="0"/>
              <a:t> </a:t>
            </a:r>
            <a:r>
              <a:rPr lang="en-US" dirty="0" err="1" smtClean="0"/>
              <a:t>geben</a:t>
            </a:r>
            <a:r>
              <a:rPr lang="en-US" dirty="0" smtClean="0"/>
              <a:t>…..</a:t>
            </a:r>
          </a:p>
          <a:p>
            <a:pPr lvl="1"/>
            <a:r>
              <a:rPr lang="en-US" dirty="0" err="1" smtClean="0"/>
              <a:t>Wird</a:t>
            </a:r>
            <a:r>
              <a:rPr lang="en-US" dirty="0" smtClean="0"/>
              <a:t> </a:t>
            </a:r>
            <a:r>
              <a:rPr lang="en-US" dirty="0" err="1" smtClean="0"/>
              <a:t>benutzt</a:t>
            </a:r>
            <a:r>
              <a:rPr lang="en-US" dirty="0" smtClean="0"/>
              <a:t> in Universal Apps.</a:t>
            </a:r>
          </a:p>
        </p:txBody>
      </p:sp>
    </p:spTree>
    <p:extLst>
      <p:ext uri="{BB962C8B-B14F-4D97-AF65-F5344CB8AC3E}">
        <p14:creationId xmlns:p14="http://schemas.microsoft.com/office/powerpoint/2010/main" val="319761164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Summary</a:t>
            </a:r>
            <a:endParaRPr lang="de-DE" dirty="0"/>
          </a:p>
        </p:txBody>
      </p:sp>
      <p:sp>
        <p:nvSpPr>
          <p:cNvPr id="3" name="Inhaltsplatzhalter 2"/>
          <p:cNvSpPr>
            <a:spLocks noGrp="1"/>
          </p:cNvSpPr>
          <p:nvPr>
            <p:ph idx="1"/>
          </p:nvPr>
        </p:nvSpPr>
        <p:spPr/>
        <p:txBody>
          <a:bodyPr>
            <a:normAutofit lnSpcReduction="10000"/>
          </a:bodyPr>
          <a:lstStyle/>
          <a:p>
            <a:r>
              <a:rPr lang="en-US" dirty="0" smtClean="0"/>
              <a:t>.NET Core </a:t>
            </a:r>
            <a:r>
              <a:rPr lang="en-US" dirty="0" err="1" smtClean="0"/>
              <a:t>ist</a:t>
            </a:r>
            <a:r>
              <a:rPr lang="en-US" dirty="0" smtClean="0"/>
              <a:t> </a:t>
            </a:r>
            <a:r>
              <a:rPr lang="en-US" dirty="0" err="1" smtClean="0"/>
              <a:t>ein</a:t>
            </a:r>
            <a:r>
              <a:rPr lang="en-US" dirty="0" smtClean="0"/>
              <a:t> </a:t>
            </a:r>
            <a:r>
              <a:rPr lang="en-US" dirty="0" err="1" smtClean="0"/>
              <a:t>neuer</a:t>
            </a:r>
            <a:r>
              <a:rPr lang="en-US" dirty="0" smtClean="0"/>
              <a:t> Stack, der auf die Open Source </a:t>
            </a:r>
            <a:r>
              <a:rPr lang="en-US" dirty="0" err="1" smtClean="0"/>
              <a:t>Entwicklung</a:t>
            </a:r>
            <a:r>
              <a:rPr lang="en-US" dirty="0" smtClean="0"/>
              <a:t> </a:t>
            </a:r>
            <a:r>
              <a:rPr lang="en-US" dirty="0" err="1" smtClean="0"/>
              <a:t>optimiert</a:t>
            </a:r>
            <a:r>
              <a:rPr lang="en-US" dirty="0" smtClean="0"/>
              <a:t> </a:t>
            </a:r>
            <a:r>
              <a:rPr lang="en-US" dirty="0" err="1" smtClean="0"/>
              <a:t>ist</a:t>
            </a:r>
            <a:r>
              <a:rPr lang="en-US" dirty="0" smtClean="0"/>
              <a:t>.</a:t>
            </a:r>
          </a:p>
          <a:p>
            <a:endParaRPr lang="en-US" dirty="0" smtClean="0"/>
          </a:p>
          <a:p>
            <a:r>
              <a:rPr lang="en-US" dirty="0" err="1" smtClean="0"/>
              <a:t>Es</a:t>
            </a:r>
            <a:r>
              <a:rPr lang="en-US" dirty="0" smtClean="0"/>
              <a:t> </a:t>
            </a:r>
            <a:r>
              <a:rPr lang="en-US" dirty="0" err="1" smtClean="0"/>
              <a:t>wird</a:t>
            </a:r>
            <a:r>
              <a:rPr lang="en-US" dirty="0" smtClean="0"/>
              <a:t> </a:t>
            </a:r>
            <a:r>
              <a:rPr lang="en-US" dirty="0" err="1" smtClean="0"/>
              <a:t>mit</a:t>
            </a:r>
            <a:r>
              <a:rPr lang="en-US" dirty="0" smtClean="0"/>
              <a:t> der Mono Community  </a:t>
            </a:r>
            <a:r>
              <a:rPr lang="en-US" dirty="0" err="1" smtClean="0"/>
              <a:t>zusammengearbeitet</a:t>
            </a:r>
            <a:r>
              <a:rPr lang="en-US" dirty="0" smtClean="0"/>
              <a:t>, um </a:t>
            </a:r>
            <a:r>
              <a:rPr lang="en-US" dirty="0" err="1" smtClean="0"/>
              <a:t>eine</a:t>
            </a:r>
            <a:r>
              <a:rPr lang="en-US" dirty="0" smtClean="0"/>
              <a:t> </a:t>
            </a:r>
            <a:r>
              <a:rPr lang="en-US" dirty="0" err="1" smtClean="0"/>
              <a:t>gute</a:t>
            </a:r>
            <a:r>
              <a:rPr lang="en-US" dirty="0" smtClean="0"/>
              <a:t> Platform </a:t>
            </a:r>
            <a:r>
              <a:rPr lang="en-US" dirty="0" err="1" smtClean="0"/>
              <a:t>für</a:t>
            </a:r>
            <a:r>
              <a:rPr lang="en-US" dirty="0" smtClean="0"/>
              <a:t> Windows, Mac und Unix </a:t>
            </a:r>
            <a:r>
              <a:rPr lang="en-US" dirty="0" err="1" smtClean="0"/>
              <a:t>bereit</a:t>
            </a:r>
            <a:r>
              <a:rPr lang="en-US" dirty="0" smtClean="0"/>
              <a:t> </a:t>
            </a:r>
            <a:r>
              <a:rPr lang="en-US" dirty="0" err="1" smtClean="0"/>
              <a:t>zu</a:t>
            </a:r>
            <a:r>
              <a:rPr lang="en-US" dirty="0" smtClean="0"/>
              <a:t> </a:t>
            </a:r>
            <a:r>
              <a:rPr lang="en-US" dirty="0" err="1" smtClean="0"/>
              <a:t>stellen</a:t>
            </a:r>
            <a:r>
              <a:rPr lang="en-US" dirty="0" smtClean="0"/>
              <a:t>.</a:t>
            </a:r>
          </a:p>
          <a:p>
            <a:endParaRPr lang="en-US" dirty="0" smtClean="0"/>
          </a:p>
          <a:p>
            <a:r>
              <a:rPr lang="en-US" dirty="0" smtClean="0"/>
              <a:t>Das Enterprise </a:t>
            </a:r>
            <a:r>
              <a:rPr lang="en-US" dirty="0" err="1" smtClean="0"/>
              <a:t>wurde</a:t>
            </a:r>
            <a:r>
              <a:rPr lang="en-US" dirty="0" smtClean="0"/>
              <a:t> </a:t>
            </a:r>
            <a:r>
              <a:rPr lang="en-US" dirty="0" err="1" smtClean="0"/>
              <a:t>nicht</a:t>
            </a:r>
            <a:r>
              <a:rPr lang="en-US" dirty="0" smtClean="0"/>
              <a:t> </a:t>
            </a:r>
            <a:r>
              <a:rPr lang="en-US" dirty="0" err="1" smtClean="0"/>
              <a:t>vergessen</a:t>
            </a:r>
            <a:r>
              <a:rPr lang="en-US" dirty="0" smtClean="0"/>
              <a:t>.</a:t>
            </a:r>
          </a:p>
          <a:p>
            <a:endParaRPr lang="en-US" dirty="0" smtClean="0"/>
          </a:p>
          <a:p>
            <a:r>
              <a:rPr lang="en-US" dirty="0" smtClean="0"/>
              <a:t>Die </a:t>
            </a:r>
            <a:r>
              <a:rPr lang="en-US" dirty="0" err="1" smtClean="0"/>
              <a:t>Sicherheit</a:t>
            </a:r>
            <a:r>
              <a:rPr lang="en-US" dirty="0" smtClean="0"/>
              <a:t> </a:t>
            </a:r>
            <a:r>
              <a:rPr lang="en-US" dirty="0" err="1" smtClean="0"/>
              <a:t>wird</a:t>
            </a:r>
            <a:r>
              <a:rPr lang="en-US" dirty="0" smtClean="0"/>
              <a:t> </a:t>
            </a:r>
            <a:r>
              <a:rPr lang="en-US" dirty="0" err="1" smtClean="0"/>
              <a:t>nicht</a:t>
            </a:r>
            <a:r>
              <a:rPr lang="en-US" dirty="0" smtClean="0"/>
              <a:t> </a:t>
            </a:r>
            <a:r>
              <a:rPr lang="en-US" dirty="0" err="1" smtClean="0"/>
              <a:t>leiden</a:t>
            </a:r>
            <a:r>
              <a:rPr lang="en-US" dirty="0" smtClean="0"/>
              <a:t>.</a:t>
            </a:r>
            <a:endParaRPr lang="de-DE" dirty="0" smtClean="0"/>
          </a:p>
        </p:txBody>
      </p:sp>
    </p:spTree>
    <p:extLst>
      <p:ext uri="{BB962C8B-B14F-4D97-AF65-F5344CB8AC3E}">
        <p14:creationId xmlns:p14="http://schemas.microsoft.com/office/powerpoint/2010/main" val="125686223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Links</a:t>
            </a:r>
            <a:endParaRPr lang="de-DE" dirty="0"/>
          </a:p>
        </p:txBody>
      </p:sp>
      <p:sp>
        <p:nvSpPr>
          <p:cNvPr id="3" name="Inhaltsplatzhalter 2"/>
          <p:cNvSpPr>
            <a:spLocks noGrp="1"/>
          </p:cNvSpPr>
          <p:nvPr>
            <p:ph idx="1"/>
          </p:nvPr>
        </p:nvSpPr>
        <p:spPr/>
        <p:txBody>
          <a:bodyPr/>
          <a:lstStyle/>
          <a:p>
            <a:r>
              <a:rPr lang="en-US" dirty="0" smtClean="0"/>
              <a:t>Der Blog </a:t>
            </a:r>
            <a:r>
              <a:rPr lang="en-US" dirty="0" err="1" smtClean="0"/>
              <a:t>Eintrag</a:t>
            </a:r>
            <a:r>
              <a:rPr lang="en-US" dirty="0" smtClean="0"/>
              <a:t>, auf den </a:t>
            </a:r>
            <a:r>
              <a:rPr lang="en-US" dirty="0" err="1" smtClean="0"/>
              <a:t>diese</a:t>
            </a:r>
            <a:r>
              <a:rPr lang="en-US" dirty="0" smtClean="0"/>
              <a:t> </a:t>
            </a:r>
            <a:r>
              <a:rPr lang="en-US" dirty="0" err="1" smtClean="0"/>
              <a:t>Folien</a:t>
            </a:r>
            <a:r>
              <a:rPr lang="en-US" dirty="0" smtClean="0"/>
              <a:t> </a:t>
            </a:r>
            <a:r>
              <a:rPr lang="en-US" dirty="0" err="1" smtClean="0"/>
              <a:t>basieren</a:t>
            </a:r>
            <a:r>
              <a:rPr lang="de-DE" dirty="0" smtClean="0"/>
              <a:t> ist zu finden unter</a:t>
            </a:r>
          </a:p>
          <a:p>
            <a:pPr lvl="1"/>
            <a:r>
              <a:rPr lang="en-US" dirty="0">
                <a:hlinkClick r:id="rId2"/>
              </a:rPr>
              <a:t>http://</a:t>
            </a:r>
            <a:r>
              <a:rPr lang="en-US" dirty="0" smtClean="0">
                <a:hlinkClick r:id="rId2"/>
              </a:rPr>
              <a:t>blogs.msdn.com/b/dotnet/archive/2014/12/04/introducing-net-core.aspx</a:t>
            </a:r>
            <a:endParaRPr lang="en-US" dirty="0" smtClean="0"/>
          </a:p>
          <a:p>
            <a:r>
              <a:rPr lang="en-US" dirty="0" err="1" smtClean="0"/>
              <a:t>Ein</a:t>
            </a:r>
            <a:r>
              <a:rPr lang="en-US" dirty="0" smtClean="0"/>
              <a:t> </a:t>
            </a:r>
            <a:r>
              <a:rPr lang="en-US" dirty="0" err="1" smtClean="0"/>
              <a:t>paar</a:t>
            </a:r>
            <a:r>
              <a:rPr lang="en-US" dirty="0" smtClean="0"/>
              <a:t> </a:t>
            </a:r>
            <a:r>
              <a:rPr lang="en-US" dirty="0" err="1" smtClean="0"/>
              <a:t>Intformationen</a:t>
            </a:r>
            <a:r>
              <a:rPr lang="en-US" dirty="0" smtClean="0"/>
              <a:t> </a:t>
            </a:r>
            <a:r>
              <a:rPr lang="en-US" dirty="0" err="1" smtClean="0"/>
              <a:t>zu</a:t>
            </a:r>
            <a:r>
              <a:rPr lang="en-US" dirty="0" smtClean="0"/>
              <a:t> Shared Projects und </a:t>
            </a:r>
            <a:r>
              <a:rPr lang="en-US" dirty="0" err="1" smtClean="0"/>
              <a:t>Protable</a:t>
            </a:r>
            <a:r>
              <a:rPr lang="en-US" dirty="0" smtClean="0"/>
              <a:t> Class Libraries</a:t>
            </a:r>
          </a:p>
          <a:p>
            <a:pPr lvl="1"/>
            <a:r>
              <a:rPr lang="en-US" dirty="0"/>
              <a:t>http://blogs.msdn.com/b/dotnet/archive/2014/04/21/sharing-code-across-platforms.aspx</a:t>
            </a:r>
            <a:endParaRPr lang="en-US" dirty="0" smtClean="0"/>
          </a:p>
        </p:txBody>
      </p:sp>
    </p:spTree>
    <p:extLst>
      <p:ext uri="{BB962C8B-B14F-4D97-AF65-F5344CB8AC3E}">
        <p14:creationId xmlns:p14="http://schemas.microsoft.com/office/powerpoint/2010/main" val="2082725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PCL</a:t>
            </a:r>
            <a:endParaRPr lang="de-DE" dirty="0"/>
          </a:p>
        </p:txBody>
      </p:sp>
      <p:sp>
        <p:nvSpPr>
          <p:cNvPr id="3" name="Inhaltsplatzhalter 2"/>
          <p:cNvSpPr>
            <a:spLocks noGrp="1"/>
          </p:cNvSpPr>
          <p:nvPr>
            <p:ph idx="1"/>
          </p:nvPr>
        </p:nvSpPr>
        <p:spPr>
          <a:xfrm>
            <a:off x="458879" y="2223365"/>
            <a:ext cx="8229600" cy="4325112"/>
          </a:xfrm>
        </p:spPr>
        <p:txBody>
          <a:bodyPr/>
          <a:lstStyle/>
          <a:p>
            <a:r>
              <a:rPr lang="en-US" dirty="0" err="1" smtClean="0"/>
              <a:t>Vor</a:t>
            </a:r>
            <a:r>
              <a:rPr lang="en-US" dirty="0" smtClean="0"/>
              <a:t> Windows 8</a:t>
            </a:r>
          </a:p>
          <a:p>
            <a:endParaRPr lang="en-US" dirty="0"/>
          </a:p>
          <a:p>
            <a:endParaRPr lang="en-US" dirty="0" smtClean="0"/>
          </a:p>
          <a:p>
            <a:endParaRPr lang="en-US" dirty="0"/>
          </a:p>
          <a:p>
            <a:endParaRPr lang="en-US" dirty="0" smtClean="0"/>
          </a:p>
          <a:p>
            <a:r>
              <a:rPr lang="en-US" dirty="0" err="1" smtClean="0"/>
              <a:t>Seit</a:t>
            </a:r>
            <a:r>
              <a:rPr lang="en-US" dirty="0" smtClean="0"/>
              <a:t> Windows 8</a:t>
            </a:r>
            <a:endParaRPr lang="de-DE" dirty="0"/>
          </a:p>
        </p:txBody>
      </p:sp>
      <p:pic>
        <p:nvPicPr>
          <p:cNvPr id="4" name="Grafik 3"/>
          <p:cNvPicPr>
            <a:picLocks noChangeAspect="1"/>
          </p:cNvPicPr>
          <p:nvPr/>
        </p:nvPicPr>
        <p:blipFill>
          <a:blip r:embed="rId2"/>
          <a:stretch>
            <a:fillRect/>
          </a:stretch>
        </p:blipFill>
        <p:spPr>
          <a:xfrm>
            <a:off x="3995936" y="2348880"/>
            <a:ext cx="2736304" cy="2158793"/>
          </a:xfrm>
          <a:prstGeom prst="rect">
            <a:avLst/>
          </a:prstGeom>
        </p:spPr>
      </p:pic>
      <p:pic>
        <p:nvPicPr>
          <p:cNvPr id="5" name="Grafik 4"/>
          <p:cNvPicPr>
            <a:picLocks noChangeAspect="1"/>
          </p:cNvPicPr>
          <p:nvPr/>
        </p:nvPicPr>
        <p:blipFill>
          <a:blip r:embed="rId3"/>
          <a:stretch>
            <a:fillRect/>
          </a:stretch>
        </p:blipFill>
        <p:spPr>
          <a:xfrm>
            <a:off x="4024774" y="4941168"/>
            <a:ext cx="4174899" cy="1512168"/>
          </a:xfrm>
          <a:prstGeom prst="rect">
            <a:avLst/>
          </a:prstGeom>
        </p:spPr>
      </p:pic>
      <p:sp>
        <p:nvSpPr>
          <p:cNvPr id="6" name="Rechteck 5"/>
          <p:cNvSpPr/>
          <p:nvPr/>
        </p:nvSpPr>
        <p:spPr>
          <a:xfrm>
            <a:off x="3995936" y="5373216"/>
            <a:ext cx="4104456" cy="360040"/>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6416049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p:cNvSpPr/>
          <p:nvPr/>
        </p:nvSpPr>
        <p:spPr>
          <a:xfrm>
            <a:off x="1395642" y="2240993"/>
            <a:ext cx="2016224" cy="4176464"/>
          </a:xfrm>
          <a:prstGeom prst="rect">
            <a:avLst/>
          </a:prstGeom>
          <a:solidFill>
            <a:srgbClr val="D9FFEA"/>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Windows Desktop</a:t>
            </a:r>
          </a:p>
          <a:p>
            <a:pPr algn="ctr"/>
            <a:endParaRPr lang="de-DE" dirty="0">
              <a:solidFill>
                <a:schemeClr val="tx1"/>
              </a:solidFill>
            </a:endParaRPr>
          </a:p>
        </p:txBody>
      </p:sp>
      <p:sp>
        <p:nvSpPr>
          <p:cNvPr id="2" name="Titel 1"/>
          <p:cNvSpPr>
            <a:spLocks noGrp="1"/>
          </p:cNvSpPr>
          <p:nvPr>
            <p:ph type="title"/>
          </p:nvPr>
        </p:nvSpPr>
        <p:spPr/>
        <p:txBody>
          <a:bodyPr/>
          <a:lstStyle/>
          <a:p>
            <a:r>
              <a:rPr lang="en-US" dirty="0" smtClean="0"/>
              <a:t>PCL – Contract Assembly</a:t>
            </a:r>
            <a:endParaRPr lang="de-DE" dirty="0"/>
          </a:p>
        </p:txBody>
      </p:sp>
      <p:sp>
        <p:nvSpPr>
          <p:cNvPr id="5" name="Rechteck 4"/>
          <p:cNvSpPr/>
          <p:nvPr/>
        </p:nvSpPr>
        <p:spPr>
          <a:xfrm>
            <a:off x="1537320" y="2961073"/>
            <a:ext cx="1732868" cy="914400"/>
          </a:xfrm>
          <a:prstGeom prst="rect">
            <a:avLst/>
          </a:prstGeom>
          <a:solidFill>
            <a:srgbClr val="9B4F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 Model</a:t>
            </a:r>
            <a:endParaRPr lang="de-DE" dirty="0"/>
          </a:p>
        </p:txBody>
      </p:sp>
      <p:sp>
        <p:nvSpPr>
          <p:cNvPr id="7" name="Rechteck 6"/>
          <p:cNvSpPr/>
          <p:nvPr/>
        </p:nvSpPr>
        <p:spPr>
          <a:xfrm>
            <a:off x="3563888" y="2240993"/>
            <a:ext cx="2016224" cy="4176464"/>
          </a:xfrm>
          <a:prstGeom prst="rect">
            <a:avLst/>
          </a:prstGeom>
          <a:solidFill>
            <a:srgbClr val="D9FFEA"/>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Windows</a:t>
            </a:r>
            <a:br>
              <a:rPr lang="en-US" dirty="0" smtClean="0">
                <a:solidFill>
                  <a:schemeClr val="tx1"/>
                </a:solidFill>
              </a:rPr>
            </a:br>
            <a:r>
              <a:rPr lang="en-US" dirty="0" smtClean="0">
                <a:solidFill>
                  <a:schemeClr val="tx1"/>
                </a:solidFill>
              </a:rPr>
              <a:t>Phone</a:t>
            </a:r>
          </a:p>
          <a:p>
            <a:pPr algn="ctr"/>
            <a:endParaRPr lang="de-DE" dirty="0">
              <a:solidFill>
                <a:schemeClr val="tx1"/>
              </a:solidFill>
            </a:endParaRPr>
          </a:p>
        </p:txBody>
      </p:sp>
      <p:sp>
        <p:nvSpPr>
          <p:cNvPr id="8" name="Rechteck 7"/>
          <p:cNvSpPr/>
          <p:nvPr/>
        </p:nvSpPr>
        <p:spPr>
          <a:xfrm>
            <a:off x="5732134" y="2240993"/>
            <a:ext cx="2016224" cy="4176464"/>
          </a:xfrm>
          <a:prstGeom prst="rect">
            <a:avLst/>
          </a:prstGeom>
          <a:solidFill>
            <a:srgbClr val="D9FFEA"/>
          </a:solidFill>
          <a:ln>
            <a:solidFill>
              <a:srgbClr val="008A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dirty="0" smtClean="0">
                <a:solidFill>
                  <a:schemeClr val="tx1"/>
                </a:solidFill>
              </a:rPr>
              <a:t>ASP.NET 5</a:t>
            </a:r>
          </a:p>
          <a:p>
            <a:pPr algn="ctr"/>
            <a:endParaRPr lang="de-DE" dirty="0">
              <a:solidFill>
                <a:schemeClr val="tx1"/>
              </a:solidFill>
            </a:endParaRPr>
          </a:p>
        </p:txBody>
      </p:sp>
      <p:sp>
        <p:nvSpPr>
          <p:cNvPr id="4" name="Rechteck 3"/>
          <p:cNvSpPr/>
          <p:nvPr/>
        </p:nvSpPr>
        <p:spPr>
          <a:xfrm>
            <a:off x="1537320" y="4113201"/>
            <a:ext cx="6053348"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PCL – Contract Assembly</a:t>
            </a:r>
            <a:endParaRPr lang="de-DE" dirty="0"/>
          </a:p>
        </p:txBody>
      </p:sp>
      <p:sp>
        <p:nvSpPr>
          <p:cNvPr id="9" name="Rechteck 8"/>
          <p:cNvSpPr/>
          <p:nvPr/>
        </p:nvSpPr>
        <p:spPr>
          <a:xfrm>
            <a:off x="3705566" y="2961073"/>
            <a:ext cx="1732868" cy="914400"/>
          </a:xfrm>
          <a:prstGeom prst="rect">
            <a:avLst/>
          </a:prstGeom>
          <a:solidFill>
            <a:srgbClr val="9B4F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 Model</a:t>
            </a:r>
            <a:endParaRPr lang="de-DE" dirty="0"/>
          </a:p>
        </p:txBody>
      </p:sp>
      <p:sp>
        <p:nvSpPr>
          <p:cNvPr id="10" name="Rechteck 9"/>
          <p:cNvSpPr/>
          <p:nvPr/>
        </p:nvSpPr>
        <p:spPr>
          <a:xfrm>
            <a:off x="5857800" y="2961073"/>
            <a:ext cx="1732868" cy="914400"/>
          </a:xfrm>
          <a:prstGeom prst="rect">
            <a:avLst/>
          </a:prstGeom>
          <a:solidFill>
            <a:srgbClr val="9B4F9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 Model</a:t>
            </a:r>
            <a:endParaRPr lang="de-DE" dirty="0"/>
          </a:p>
        </p:txBody>
      </p:sp>
      <p:sp>
        <p:nvSpPr>
          <p:cNvPr id="18" name="Rechteck 17"/>
          <p:cNvSpPr/>
          <p:nvPr/>
        </p:nvSpPr>
        <p:spPr>
          <a:xfrm>
            <a:off x="1663579" y="4808129"/>
            <a:ext cx="1606609" cy="939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Platform </a:t>
            </a:r>
            <a:r>
              <a:rPr lang="en-US" dirty="0" err="1" smtClean="0"/>
              <a:t>spezifische</a:t>
            </a:r>
            <a:r>
              <a:rPr lang="en-US" dirty="0" smtClean="0"/>
              <a:t> Assembly</a:t>
            </a:r>
            <a:endParaRPr lang="de-DE" dirty="0"/>
          </a:p>
        </p:txBody>
      </p:sp>
      <p:sp>
        <p:nvSpPr>
          <p:cNvPr id="20" name="Rechteck 19"/>
          <p:cNvSpPr/>
          <p:nvPr/>
        </p:nvSpPr>
        <p:spPr>
          <a:xfrm>
            <a:off x="3723853" y="4839322"/>
            <a:ext cx="1606609" cy="939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Platform </a:t>
            </a:r>
            <a:r>
              <a:rPr lang="en-US" dirty="0" err="1" smtClean="0"/>
              <a:t>spezifische</a:t>
            </a:r>
            <a:r>
              <a:rPr lang="en-US" dirty="0" smtClean="0"/>
              <a:t> Assembly</a:t>
            </a:r>
            <a:endParaRPr lang="de-DE" dirty="0"/>
          </a:p>
        </p:txBody>
      </p:sp>
      <p:sp>
        <p:nvSpPr>
          <p:cNvPr id="21" name="Rechteck 20"/>
          <p:cNvSpPr/>
          <p:nvPr/>
        </p:nvSpPr>
        <p:spPr>
          <a:xfrm>
            <a:off x="5884301" y="4839322"/>
            <a:ext cx="1606609" cy="939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Platform </a:t>
            </a:r>
            <a:r>
              <a:rPr lang="en-US" dirty="0" err="1" smtClean="0"/>
              <a:t>spezifische</a:t>
            </a:r>
            <a:r>
              <a:rPr lang="en-US" dirty="0" smtClean="0"/>
              <a:t> Assembly</a:t>
            </a:r>
            <a:endParaRPr lang="de-DE" dirty="0"/>
          </a:p>
        </p:txBody>
      </p:sp>
    </p:spTree>
    <p:extLst>
      <p:ext uri="{BB962C8B-B14F-4D97-AF65-F5344CB8AC3E}">
        <p14:creationId xmlns:p14="http://schemas.microsoft.com/office/powerpoint/2010/main" val="59025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PCL- Contract Assembly</a:t>
            </a:r>
            <a:endParaRPr lang="de-DE" dirty="0"/>
          </a:p>
        </p:txBody>
      </p:sp>
      <p:pic>
        <p:nvPicPr>
          <p:cNvPr id="4" name="Grafik 3"/>
          <p:cNvPicPr>
            <a:picLocks noChangeAspect="1"/>
          </p:cNvPicPr>
          <p:nvPr/>
        </p:nvPicPr>
        <p:blipFill>
          <a:blip r:embed="rId3"/>
          <a:stretch>
            <a:fillRect/>
          </a:stretch>
        </p:blipFill>
        <p:spPr>
          <a:xfrm>
            <a:off x="611560" y="2060848"/>
            <a:ext cx="6984776" cy="4294184"/>
          </a:xfrm>
          <a:prstGeom prst="rect">
            <a:avLst/>
          </a:prstGeom>
        </p:spPr>
      </p:pic>
    </p:spTree>
    <p:extLst>
      <p:ext uri="{BB962C8B-B14F-4D97-AF65-F5344CB8AC3E}">
        <p14:creationId xmlns:p14="http://schemas.microsoft.com/office/powerpoint/2010/main" val="135642127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smtClean="0"/>
              <a:t>API </a:t>
            </a:r>
            <a:r>
              <a:rPr lang="en-US" dirty="0" err="1" smtClean="0"/>
              <a:t>Vereinheitlichung</a:t>
            </a:r>
            <a:r>
              <a:rPr lang="en-US" dirty="0" smtClean="0"/>
              <a:t> </a:t>
            </a:r>
            <a:r>
              <a:rPr lang="en-US" dirty="0" err="1" smtClean="0"/>
              <a:t>anstatt</a:t>
            </a:r>
            <a:r>
              <a:rPr lang="en-US" dirty="0" smtClean="0"/>
              <a:t> </a:t>
            </a:r>
            <a:br>
              <a:rPr lang="en-US" dirty="0" smtClean="0"/>
            </a:br>
            <a:r>
              <a:rPr lang="en-US" dirty="0" smtClean="0"/>
              <a:t>Code </a:t>
            </a:r>
            <a:r>
              <a:rPr lang="en-US" dirty="0" err="1" smtClean="0"/>
              <a:t>Vereinheitlichung</a:t>
            </a:r>
            <a:endParaRPr lang="de-DE" dirty="0"/>
          </a:p>
        </p:txBody>
      </p:sp>
      <p:sp>
        <p:nvSpPr>
          <p:cNvPr id="3" name="Inhaltsplatzhalter 2"/>
          <p:cNvSpPr>
            <a:spLocks noGrp="1"/>
          </p:cNvSpPr>
          <p:nvPr>
            <p:ph idx="1"/>
          </p:nvPr>
        </p:nvSpPr>
        <p:spPr/>
        <p:txBody>
          <a:bodyPr/>
          <a:lstStyle/>
          <a:p>
            <a:r>
              <a:rPr lang="en-US" dirty="0" smtClean="0"/>
              <a:t>Die </a:t>
            </a:r>
            <a:r>
              <a:rPr lang="en-US" dirty="0" err="1" smtClean="0"/>
              <a:t>verfügbare</a:t>
            </a:r>
            <a:r>
              <a:rPr lang="en-US" dirty="0" smtClean="0"/>
              <a:t> </a:t>
            </a:r>
            <a:r>
              <a:rPr lang="en-US" dirty="0" err="1" smtClean="0"/>
              <a:t>Funktionialität</a:t>
            </a:r>
            <a:r>
              <a:rPr lang="en-US" dirty="0" smtClean="0"/>
              <a:t> </a:t>
            </a:r>
            <a:r>
              <a:rPr lang="en-US" dirty="0" err="1" smtClean="0"/>
              <a:t>beeinflusst</a:t>
            </a:r>
            <a:r>
              <a:rPr lang="en-US" dirty="0" smtClean="0"/>
              <a:t> das API-Design.</a:t>
            </a:r>
          </a:p>
          <a:p>
            <a:pPr lvl="1"/>
            <a:r>
              <a:rPr lang="en-US" dirty="0" err="1" smtClean="0"/>
              <a:t>z.B</a:t>
            </a:r>
            <a:r>
              <a:rPr lang="en-US" dirty="0" smtClean="0"/>
              <a:t>. ACL </a:t>
            </a:r>
            <a:r>
              <a:rPr lang="en-US" dirty="0" err="1" smtClean="0"/>
              <a:t>ist</a:t>
            </a:r>
            <a:r>
              <a:rPr lang="en-US" dirty="0" smtClean="0"/>
              <a:t> </a:t>
            </a:r>
            <a:r>
              <a:rPr lang="en-US" dirty="0" err="1" smtClean="0"/>
              <a:t>nicht</a:t>
            </a:r>
            <a:r>
              <a:rPr lang="en-US" dirty="0" smtClean="0"/>
              <a:t> auf </a:t>
            </a:r>
            <a:r>
              <a:rPr lang="en-US" dirty="0" err="1" smtClean="0"/>
              <a:t>allen</a:t>
            </a:r>
            <a:r>
              <a:rPr lang="en-US" dirty="0" smtClean="0"/>
              <a:t> </a:t>
            </a:r>
            <a:r>
              <a:rPr lang="en-US" dirty="0" err="1" smtClean="0"/>
              <a:t>Platformen</a:t>
            </a:r>
            <a:r>
              <a:rPr lang="en-US" dirty="0" smtClean="0"/>
              <a:t> </a:t>
            </a:r>
            <a:r>
              <a:rPr lang="en-US" dirty="0" err="1" smtClean="0"/>
              <a:t>verfügbar</a:t>
            </a:r>
            <a:endParaRPr lang="en-US" dirty="0"/>
          </a:p>
          <a:p>
            <a:pPr lvl="2"/>
            <a:r>
              <a:rPr lang="en-US" dirty="0" smtClean="0"/>
              <a:t>Ergo </a:t>
            </a:r>
            <a:r>
              <a:rPr lang="en-US" dirty="0" err="1" smtClean="0"/>
              <a:t>wandert</a:t>
            </a:r>
            <a:r>
              <a:rPr lang="en-US" dirty="0" smtClean="0"/>
              <a:t> </a:t>
            </a:r>
            <a:r>
              <a:rPr lang="en-US" dirty="0" err="1" smtClean="0"/>
              <a:t>diese</a:t>
            </a:r>
            <a:r>
              <a:rPr lang="en-US" dirty="0" smtClean="0"/>
              <a:t> </a:t>
            </a:r>
            <a:r>
              <a:rPr lang="en-US" dirty="0" err="1" smtClean="0"/>
              <a:t>Funktionalität</a:t>
            </a:r>
            <a:r>
              <a:rPr lang="en-US" dirty="0" smtClean="0"/>
              <a:t> in </a:t>
            </a:r>
            <a:r>
              <a:rPr lang="en-US" dirty="0" err="1" smtClean="0"/>
              <a:t>ein</a:t>
            </a:r>
            <a:r>
              <a:rPr lang="en-US" dirty="0" smtClean="0"/>
              <a:t> </a:t>
            </a:r>
            <a:r>
              <a:rPr lang="en-US" dirty="0" err="1" smtClean="0"/>
              <a:t>eigenes</a:t>
            </a:r>
            <a:r>
              <a:rPr lang="en-US" dirty="0" smtClean="0"/>
              <a:t> API/Assembly, </a:t>
            </a:r>
            <a:r>
              <a:rPr lang="en-US" dirty="0" err="1" smtClean="0"/>
              <a:t>damit</a:t>
            </a:r>
            <a:r>
              <a:rPr lang="en-US" dirty="0" smtClean="0"/>
              <a:t> dieses </a:t>
            </a:r>
            <a:r>
              <a:rPr lang="en-US" dirty="0" err="1" smtClean="0"/>
              <a:t>weggelassen</a:t>
            </a:r>
            <a:r>
              <a:rPr lang="en-US" dirty="0" smtClean="0"/>
              <a:t> </a:t>
            </a:r>
            <a:r>
              <a:rPr lang="en-US" dirty="0" err="1" smtClean="0"/>
              <a:t>werden</a:t>
            </a:r>
            <a:r>
              <a:rPr lang="en-US" dirty="0" smtClean="0"/>
              <a:t> </a:t>
            </a:r>
            <a:r>
              <a:rPr lang="en-US" dirty="0" err="1" smtClean="0"/>
              <a:t>kann</a:t>
            </a:r>
            <a:r>
              <a:rPr lang="en-US" dirty="0" smtClean="0"/>
              <a:t>, </a:t>
            </a:r>
            <a:r>
              <a:rPr lang="en-US" dirty="0" err="1" smtClean="0"/>
              <a:t>wenn</a:t>
            </a:r>
            <a:r>
              <a:rPr lang="en-US" dirty="0" smtClean="0"/>
              <a:t> </a:t>
            </a:r>
            <a:r>
              <a:rPr lang="en-US" dirty="0" err="1" smtClean="0"/>
              <a:t>es</a:t>
            </a:r>
            <a:r>
              <a:rPr lang="en-US" dirty="0" smtClean="0"/>
              <a:t> </a:t>
            </a:r>
            <a:r>
              <a:rPr lang="en-US" dirty="0" err="1" smtClean="0"/>
              <a:t>nicht</a:t>
            </a:r>
            <a:r>
              <a:rPr lang="en-US" dirty="0" smtClean="0"/>
              <a:t> </a:t>
            </a:r>
            <a:r>
              <a:rPr lang="en-US" dirty="0" err="1" smtClean="0"/>
              <a:t>benötigt</a:t>
            </a:r>
            <a:r>
              <a:rPr lang="en-US" dirty="0" smtClean="0"/>
              <a:t> </a:t>
            </a:r>
            <a:r>
              <a:rPr lang="en-US" dirty="0" err="1" smtClean="0"/>
              <a:t>wird</a:t>
            </a:r>
            <a:r>
              <a:rPr lang="en-US" dirty="0" smtClean="0"/>
              <a:t>.</a:t>
            </a:r>
            <a:endParaRPr lang="de-DE" dirty="0"/>
          </a:p>
        </p:txBody>
      </p:sp>
    </p:spTree>
    <p:extLst>
      <p:ext uri="{BB962C8B-B14F-4D97-AF65-F5344CB8AC3E}">
        <p14:creationId xmlns:p14="http://schemas.microsoft.com/office/powerpoint/2010/main" val="10951356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Maschinen</a:t>
            </a:r>
            <a:r>
              <a:rPr lang="en-US" dirty="0" smtClean="0"/>
              <a:t> </a:t>
            </a:r>
            <a:r>
              <a:rPr lang="en-US" dirty="0" err="1" smtClean="0"/>
              <a:t>weites</a:t>
            </a:r>
            <a:r>
              <a:rPr lang="en-US" dirty="0" smtClean="0"/>
              <a:t> </a:t>
            </a:r>
            <a:r>
              <a:rPr lang="en-US" dirty="0" err="1" smtClean="0"/>
              <a:t>Framwork</a:t>
            </a:r>
            <a:r>
              <a:rPr lang="en-US" dirty="0" smtClean="0"/>
              <a:t> vs. Application </a:t>
            </a:r>
            <a:r>
              <a:rPr lang="en-US" dirty="0" err="1" smtClean="0"/>
              <a:t>Lokales</a:t>
            </a:r>
            <a:r>
              <a:rPr lang="en-US" dirty="0" smtClean="0"/>
              <a:t> Framework</a:t>
            </a:r>
            <a:endParaRPr lang="de-DE" dirty="0"/>
          </a:p>
        </p:txBody>
      </p:sp>
      <p:sp>
        <p:nvSpPr>
          <p:cNvPr id="3" name="Inhaltsplatzhalter 2"/>
          <p:cNvSpPr>
            <a:spLocks noGrp="1"/>
          </p:cNvSpPr>
          <p:nvPr>
            <p:ph idx="1"/>
          </p:nvPr>
        </p:nvSpPr>
        <p:spPr/>
        <p:txBody>
          <a:bodyPr>
            <a:normAutofit/>
          </a:bodyPr>
          <a:lstStyle/>
          <a:p>
            <a:r>
              <a:rPr lang="en-US" dirty="0" err="1" smtClean="0"/>
              <a:t>Maschinenweit</a:t>
            </a:r>
            <a:endParaRPr lang="en-US" dirty="0" smtClean="0"/>
          </a:p>
          <a:p>
            <a:pPr lvl="1"/>
            <a:r>
              <a:rPr lang="en-US" dirty="0" err="1" smtClean="0"/>
              <a:t>Einige</a:t>
            </a:r>
            <a:r>
              <a:rPr lang="en-US" dirty="0" smtClean="0"/>
              <a:t> </a:t>
            </a:r>
            <a:r>
              <a:rPr lang="en-US" dirty="0" err="1" smtClean="0"/>
              <a:t>Vorteile</a:t>
            </a:r>
            <a:endParaRPr lang="en-US" dirty="0" smtClean="0"/>
          </a:p>
          <a:p>
            <a:pPr lvl="2"/>
            <a:r>
              <a:rPr lang="en-US" dirty="0" err="1" smtClean="0"/>
              <a:t>Zertralisierte</a:t>
            </a:r>
            <a:r>
              <a:rPr lang="en-US" dirty="0" smtClean="0"/>
              <a:t> </a:t>
            </a:r>
            <a:r>
              <a:rPr lang="en-US" dirty="0" err="1" smtClean="0"/>
              <a:t>Aktualisierung</a:t>
            </a:r>
            <a:endParaRPr lang="en-US" dirty="0" smtClean="0"/>
          </a:p>
          <a:p>
            <a:pPr lvl="2"/>
            <a:r>
              <a:rPr lang="en-US" dirty="0" smtClean="0"/>
              <a:t>Disk Space </a:t>
            </a:r>
            <a:r>
              <a:rPr lang="en-US" dirty="0" err="1" smtClean="0"/>
              <a:t>Reduzierung</a:t>
            </a:r>
            <a:endParaRPr lang="en-US" dirty="0" smtClean="0"/>
          </a:p>
          <a:p>
            <a:pPr lvl="2"/>
            <a:endParaRPr lang="en-US" dirty="0" smtClean="0"/>
          </a:p>
        </p:txBody>
      </p:sp>
    </p:spTree>
    <p:extLst>
      <p:ext uri="{BB962C8B-B14F-4D97-AF65-F5344CB8AC3E}">
        <p14:creationId xmlns:p14="http://schemas.microsoft.com/office/powerpoint/2010/main" val="1139389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dirty="0" err="1" smtClean="0"/>
              <a:t>Maschinen</a:t>
            </a:r>
            <a:r>
              <a:rPr lang="en-US" dirty="0" smtClean="0"/>
              <a:t> </a:t>
            </a:r>
            <a:r>
              <a:rPr lang="en-US" dirty="0" err="1" smtClean="0"/>
              <a:t>weites</a:t>
            </a:r>
            <a:r>
              <a:rPr lang="en-US" dirty="0" smtClean="0"/>
              <a:t> </a:t>
            </a:r>
            <a:r>
              <a:rPr lang="en-US" dirty="0" err="1" smtClean="0"/>
              <a:t>Framwork</a:t>
            </a:r>
            <a:r>
              <a:rPr lang="en-US" dirty="0" smtClean="0"/>
              <a:t> vs. Application </a:t>
            </a:r>
            <a:r>
              <a:rPr lang="en-US" dirty="0" err="1" smtClean="0"/>
              <a:t>Lokales</a:t>
            </a:r>
            <a:r>
              <a:rPr lang="en-US" dirty="0" smtClean="0"/>
              <a:t> Framework</a:t>
            </a:r>
            <a:endParaRPr lang="de-DE" dirty="0"/>
          </a:p>
        </p:txBody>
      </p:sp>
      <p:sp>
        <p:nvSpPr>
          <p:cNvPr id="3" name="Inhaltsplatzhalter 2"/>
          <p:cNvSpPr>
            <a:spLocks noGrp="1"/>
          </p:cNvSpPr>
          <p:nvPr>
            <p:ph idx="1"/>
          </p:nvPr>
        </p:nvSpPr>
        <p:spPr/>
        <p:txBody>
          <a:bodyPr>
            <a:normAutofit lnSpcReduction="10000"/>
          </a:bodyPr>
          <a:lstStyle/>
          <a:p>
            <a:r>
              <a:rPr lang="en-US" dirty="0" err="1" smtClean="0"/>
              <a:t>Maschinenweit</a:t>
            </a:r>
            <a:endParaRPr lang="en-US" dirty="0" smtClean="0"/>
          </a:p>
          <a:p>
            <a:pPr lvl="1"/>
            <a:r>
              <a:rPr lang="en-US" dirty="0" err="1" smtClean="0"/>
              <a:t>Einige</a:t>
            </a:r>
            <a:r>
              <a:rPr lang="en-US" dirty="0" smtClean="0"/>
              <a:t> </a:t>
            </a:r>
            <a:r>
              <a:rPr lang="en-US" dirty="0" err="1" smtClean="0"/>
              <a:t>Nachteile</a:t>
            </a:r>
            <a:endParaRPr lang="en-US" dirty="0" smtClean="0"/>
          </a:p>
          <a:p>
            <a:pPr lvl="2"/>
            <a:r>
              <a:rPr lang="en-US" dirty="0" smtClean="0"/>
              <a:t>Man </a:t>
            </a:r>
            <a:r>
              <a:rPr lang="en-US" dirty="0" err="1" smtClean="0"/>
              <a:t>benötigt</a:t>
            </a:r>
            <a:r>
              <a:rPr lang="en-US" dirty="0" smtClean="0"/>
              <a:t> </a:t>
            </a:r>
            <a:r>
              <a:rPr lang="en-US" dirty="0" err="1" smtClean="0"/>
              <a:t>als</a:t>
            </a:r>
            <a:r>
              <a:rPr lang="en-US" dirty="0" smtClean="0"/>
              <a:t> </a:t>
            </a:r>
            <a:r>
              <a:rPr lang="en-US" dirty="0" err="1" smtClean="0"/>
              <a:t>Entwickler</a:t>
            </a:r>
            <a:r>
              <a:rPr lang="en-US" dirty="0" smtClean="0"/>
              <a:t> auf der </a:t>
            </a:r>
            <a:r>
              <a:rPr lang="en-US" dirty="0" err="1" smtClean="0"/>
              <a:t>Zielumgebung</a:t>
            </a:r>
            <a:r>
              <a:rPr lang="en-US" dirty="0" smtClean="0"/>
              <a:t> </a:t>
            </a:r>
            <a:r>
              <a:rPr lang="en-US" dirty="0" err="1" smtClean="0"/>
              <a:t>ein</a:t>
            </a:r>
            <a:r>
              <a:rPr lang="en-US" dirty="0" smtClean="0"/>
              <a:t> </a:t>
            </a:r>
            <a:r>
              <a:rPr lang="en-US" dirty="0" err="1" smtClean="0"/>
              <a:t>installiertes</a:t>
            </a:r>
            <a:r>
              <a:rPr lang="en-US" dirty="0" smtClean="0"/>
              <a:t> .NET Framework </a:t>
            </a:r>
            <a:r>
              <a:rPr lang="en-US" dirty="0" err="1" smtClean="0"/>
              <a:t>oder</a:t>
            </a:r>
            <a:r>
              <a:rPr lang="en-US" dirty="0" smtClean="0"/>
              <a:t> man </a:t>
            </a:r>
            <a:r>
              <a:rPr lang="en-US" dirty="0" err="1" smtClean="0"/>
              <a:t>bringt</a:t>
            </a:r>
            <a:r>
              <a:rPr lang="en-US" dirty="0"/>
              <a:t> </a:t>
            </a:r>
            <a:r>
              <a:rPr lang="en-US" dirty="0" smtClean="0"/>
              <a:t>die Installation </a:t>
            </a:r>
            <a:r>
              <a:rPr lang="en-US" dirty="0" err="1" smtClean="0"/>
              <a:t>mit</a:t>
            </a:r>
            <a:r>
              <a:rPr lang="en-US" dirty="0" smtClean="0"/>
              <a:t>.</a:t>
            </a:r>
          </a:p>
          <a:p>
            <a:pPr lvl="2"/>
            <a:endParaRPr lang="en-US" dirty="0" smtClean="0"/>
          </a:p>
          <a:p>
            <a:pPr lvl="2"/>
            <a:r>
              <a:rPr lang="en-US" dirty="0" smtClean="0"/>
              <a:t>Man muss </a:t>
            </a:r>
            <a:r>
              <a:rPr lang="en-US" dirty="0" err="1" smtClean="0"/>
              <a:t>sich</a:t>
            </a:r>
            <a:r>
              <a:rPr lang="en-US" dirty="0" smtClean="0"/>
              <a:t> </a:t>
            </a:r>
            <a:r>
              <a:rPr lang="en-US" dirty="0" err="1" smtClean="0"/>
              <a:t>mit</a:t>
            </a:r>
            <a:r>
              <a:rPr lang="en-US" dirty="0" smtClean="0"/>
              <a:t> </a:t>
            </a:r>
            <a:r>
              <a:rPr lang="en-US" dirty="0" err="1" smtClean="0"/>
              <a:t>dem</a:t>
            </a:r>
            <a:r>
              <a:rPr lang="en-US" dirty="0" smtClean="0"/>
              <a:t> </a:t>
            </a:r>
            <a:r>
              <a:rPr lang="en-US" dirty="0" err="1" smtClean="0"/>
              <a:t>begnügen</a:t>
            </a:r>
            <a:r>
              <a:rPr lang="en-US" dirty="0" smtClean="0"/>
              <a:t> was man auf der </a:t>
            </a:r>
            <a:r>
              <a:rPr lang="en-US" dirty="0" err="1" smtClean="0"/>
              <a:t>Zielumgebung</a:t>
            </a:r>
            <a:r>
              <a:rPr lang="en-US" dirty="0" smtClean="0"/>
              <a:t> </a:t>
            </a:r>
            <a:r>
              <a:rPr lang="en-US" dirty="0" err="1" smtClean="0"/>
              <a:t>findet</a:t>
            </a:r>
            <a:r>
              <a:rPr lang="en-US" dirty="0" smtClean="0"/>
              <a:t>.</a:t>
            </a:r>
          </a:p>
          <a:p>
            <a:pPr lvl="2"/>
            <a:endParaRPr lang="en-US" dirty="0" smtClean="0"/>
          </a:p>
          <a:p>
            <a:pPr lvl="2"/>
            <a:r>
              <a:rPr lang="en-US" dirty="0" err="1" smtClean="0"/>
              <a:t>Eine</a:t>
            </a:r>
            <a:r>
              <a:rPr lang="en-US" dirty="0" smtClean="0"/>
              <a:t> </a:t>
            </a:r>
            <a:r>
              <a:rPr lang="en-US" dirty="0" err="1" smtClean="0"/>
              <a:t>Aktualisierung</a:t>
            </a:r>
            <a:r>
              <a:rPr lang="en-US" dirty="0" smtClean="0"/>
              <a:t> </a:t>
            </a:r>
            <a:r>
              <a:rPr lang="en-US" dirty="0" err="1" smtClean="0"/>
              <a:t>durch</a:t>
            </a:r>
            <a:r>
              <a:rPr lang="en-US" dirty="0" smtClean="0"/>
              <a:t> </a:t>
            </a:r>
            <a:r>
              <a:rPr lang="en-US" dirty="0" err="1" smtClean="0"/>
              <a:t>meine</a:t>
            </a:r>
            <a:r>
              <a:rPr lang="en-US" dirty="0" smtClean="0"/>
              <a:t> Application </a:t>
            </a:r>
            <a:r>
              <a:rPr lang="en-US" dirty="0" err="1" smtClean="0"/>
              <a:t>kann</a:t>
            </a:r>
            <a:r>
              <a:rPr lang="en-US" dirty="0" smtClean="0"/>
              <a:t> </a:t>
            </a:r>
            <a:r>
              <a:rPr lang="en-US" dirty="0" err="1" smtClean="0"/>
              <a:t>andere</a:t>
            </a:r>
            <a:r>
              <a:rPr lang="en-US" dirty="0" smtClean="0"/>
              <a:t> </a:t>
            </a:r>
            <a:r>
              <a:rPr lang="en-US" dirty="0" err="1" smtClean="0"/>
              <a:t>Applikationen</a:t>
            </a:r>
            <a:r>
              <a:rPr lang="en-US" dirty="0" smtClean="0"/>
              <a:t> </a:t>
            </a:r>
            <a:r>
              <a:rPr lang="en-US" dirty="0" err="1" smtClean="0"/>
              <a:t>beinträchtigen</a:t>
            </a:r>
            <a:r>
              <a:rPr lang="en-US" dirty="0" smtClean="0"/>
              <a:t>.</a:t>
            </a:r>
          </a:p>
          <a:p>
            <a:pPr lvl="2"/>
            <a:endParaRPr lang="en-US" dirty="0" smtClean="0"/>
          </a:p>
        </p:txBody>
      </p:sp>
    </p:spTree>
    <p:extLst>
      <p:ext uri="{BB962C8B-B14F-4D97-AF65-F5344CB8AC3E}">
        <p14:creationId xmlns:p14="http://schemas.microsoft.com/office/powerpoint/2010/main" val="3551201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Rhea">
  <a:themeElements>
    <a:clrScheme name="Rhea">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Rhea">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Rhea">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Urban</Template>
  <TotalTime>0</TotalTime>
  <Words>9198</Words>
  <Application>Microsoft Office PowerPoint</Application>
  <PresentationFormat>Bildschirmpräsentation (4:3)</PresentationFormat>
  <Paragraphs>349</Paragraphs>
  <Slides>32</Slides>
  <Notes>20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32</vt:i4>
      </vt:variant>
    </vt:vector>
  </HeadingPairs>
  <TitlesOfParts>
    <vt:vector size="38" baseType="lpstr">
      <vt:lpstr>Arial</vt:lpstr>
      <vt:lpstr>Calibri</vt:lpstr>
      <vt:lpstr>Georgia</vt:lpstr>
      <vt:lpstr>Trebuchet MS</vt:lpstr>
      <vt:lpstr>Wingdings 2</vt:lpstr>
      <vt:lpstr>Rhea</vt:lpstr>
      <vt:lpstr>.NET Core Hintergrund Info’s</vt:lpstr>
      <vt:lpstr>Ein Rückblick –  Motivation für .NET Core</vt:lpstr>
      <vt:lpstr>Die Geburt der PCL (Portable Class Libraries)</vt:lpstr>
      <vt:lpstr>PCL</vt:lpstr>
      <vt:lpstr>PCL – Contract Assembly</vt:lpstr>
      <vt:lpstr>PCL- Contract Assembly</vt:lpstr>
      <vt:lpstr>API Vereinheitlichung anstatt  Code Vereinheitlichung</vt:lpstr>
      <vt:lpstr>Maschinen weites Framwork vs. Application Lokales Framework</vt:lpstr>
      <vt:lpstr>Maschinen weites Framwork vs. Application Lokales Framework</vt:lpstr>
      <vt:lpstr>Maschinen weites Framwork vs. Application Lokales Framework</vt:lpstr>
      <vt:lpstr>Maschinen weites Framwork vs. Application Lokales Framework</vt:lpstr>
      <vt:lpstr>Maschinen weites Framwork vs. Application Lokales Framework</vt:lpstr>
      <vt:lpstr>PowerPoint-Präsentation</vt:lpstr>
      <vt:lpstr>.NET Core</vt:lpstr>
      <vt:lpstr>.NET Core </vt:lpstr>
      <vt:lpstr>Vereinheitlichung von .NET Native und ASP.NET</vt:lpstr>
      <vt:lpstr>Verteilung über NuGet </vt:lpstr>
      <vt:lpstr>Nuget - .NET Core Pakete</vt:lpstr>
      <vt:lpstr>NuGet Verteilung =&gt;  Application Lokales Framework </vt:lpstr>
      <vt:lpstr>Ist das Enterprise Ready ?</vt:lpstr>
      <vt:lpstr>Security vs. NuGet Packages</vt:lpstr>
      <vt:lpstr>.NET Foundation</vt:lpstr>
      <vt:lpstr>Wie steht .NET Core zu den existierenden Platformen ?</vt:lpstr>
      <vt:lpstr>.NET Framework 4.6</vt:lpstr>
      <vt:lpstr>.NET Framework 4.6</vt:lpstr>
      <vt:lpstr>Mono vs. .NET Core</vt:lpstr>
      <vt:lpstr>Mono vs. .NET Core</vt:lpstr>
      <vt:lpstr>Mono vs. .NET Core</vt:lpstr>
      <vt:lpstr>Windows Store &amp; Windows Phone</vt:lpstr>
      <vt:lpstr>Code Sharing - .NET Core / .NET Framework in der eigenen Applikation </vt:lpstr>
      <vt:lpstr>Summary</vt:lpstr>
      <vt:lpstr>Links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Frank</dc:creator>
  <cp:lastModifiedBy>Frank Pfattheicher</cp:lastModifiedBy>
  <cp:revision>48</cp:revision>
  <dcterms:created xsi:type="dcterms:W3CDTF">2015-02-09T13:48:55Z</dcterms:created>
  <dcterms:modified xsi:type="dcterms:W3CDTF">2015-02-19T15:04:21Z</dcterms:modified>
</cp:coreProperties>
</file>